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58" r:id="rId35"/>
  </p:sldIdLst>
  <p:sldSz cx="9144000" cy="6858000" type="screen4x3"/>
  <p:notesSz cx="6858000" cy="9144000"/>
  <p:custDataLst>
    <p:tags r:id="rId37"/>
  </p:custDataLst>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E06AB-2A91-411D-B61E-8D6C0AF2C49F}" type="datetimeFigureOut">
              <a:rPr lang="en-US" smtClean="0"/>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5B9DE-3FC1-4468-B6AD-5FBC4858B1DB}" type="slidenum">
              <a:rPr lang="en-US" smtClean="0"/>
              <a:t>‹#›</a:t>
            </a:fld>
            <a:endParaRPr lang="en-US"/>
          </a:p>
        </p:txBody>
      </p:sp>
    </p:spTree>
    <p:extLst>
      <p:ext uri="{BB962C8B-B14F-4D97-AF65-F5344CB8AC3E}">
        <p14:creationId xmlns:p14="http://schemas.microsoft.com/office/powerpoint/2010/main" val="370074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98DFA0-5B4E-4B71-8AF8-FEB12C86092A}" type="slidenum">
              <a:rPr lang="en-US" smtClean="0"/>
              <a:pPr/>
              <a:t>20</a:t>
            </a:fld>
            <a:endParaRPr lang="en-US"/>
          </a:p>
        </p:txBody>
      </p:sp>
    </p:spTree>
    <p:extLst>
      <p:ext uri="{BB962C8B-B14F-4D97-AF65-F5344CB8AC3E}">
        <p14:creationId xmlns:p14="http://schemas.microsoft.com/office/powerpoint/2010/main" val="410275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38B73-292B-48EA-9970-FF2F69B73CE8}" type="slidenum">
              <a:rPr lang="en-US" smtClean="0"/>
              <a:t>21</a:t>
            </a:fld>
            <a:endParaRPr lang="en-US"/>
          </a:p>
        </p:txBody>
      </p:sp>
    </p:spTree>
    <p:extLst>
      <p:ext uri="{BB962C8B-B14F-4D97-AF65-F5344CB8AC3E}">
        <p14:creationId xmlns:p14="http://schemas.microsoft.com/office/powerpoint/2010/main" val="341155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38B73-292B-48EA-9970-FF2F69B73CE8}" type="slidenum">
              <a:rPr lang="en-US" smtClean="0"/>
              <a:t>22</a:t>
            </a:fld>
            <a:endParaRPr lang="en-US"/>
          </a:p>
        </p:txBody>
      </p:sp>
    </p:spTree>
    <p:extLst>
      <p:ext uri="{BB962C8B-B14F-4D97-AF65-F5344CB8AC3E}">
        <p14:creationId xmlns:p14="http://schemas.microsoft.com/office/powerpoint/2010/main" val="3411555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19E439-0A36-4389-B1D4-036D35E9F4EA}" type="slidenum">
              <a:rPr lang="en-US" smtClean="0"/>
              <a:pPr>
                <a:defRPr/>
              </a:pPr>
              <a:t>23</a:t>
            </a:fld>
            <a:endParaRPr lang="en-US" dirty="0"/>
          </a:p>
        </p:txBody>
      </p:sp>
    </p:spTree>
    <p:extLst>
      <p:ext uri="{BB962C8B-B14F-4D97-AF65-F5344CB8AC3E}">
        <p14:creationId xmlns:p14="http://schemas.microsoft.com/office/powerpoint/2010/main" val="2738511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3269">
              <a:spcBef>
                <a:spcPct val="0"/>
              </a:spcBef>
            </a:pPr>
            <a:endParaRPr lang="en-US" sz="800" dirty="0"/>
          </a:p>
        </p:txBody>
      </p:sp>
      <p:sp>
        <p:nvSpPr>
          <p:cNvPr id="4" name="Slide Number Placeholder 3"/>
          <p:cNvSpPr>
            <a:spLocks noGrp="1"/>
          </p:cNvSpPr>
          <p:nvPr>
            <p:ph type="sldNum" sz="quarter" idx="10"/>
          </p:nvPr>
        </p:nvSpPr>
        <p:spPr/>
        <p:txBody>
          <a:bodyPr/>
          <a:lstStyle/>
          <a:p>
            <a:fld id="{1549F9CA-DE82-41AF-861A-89F70CCBB931}"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308364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9F9CA-DE82-41AF-861A-89F70CCBB931}" type="slidenum">
              <a:rPr lang="en-US" smtClean="0"/>
              <a:pPr/>
              <a:t>29</a:t>
            </a:fld>
            <a:endParaRPr lang="en-US" dirty="0"/>
          </a:p>
        </p:txBody>
      </p:sp>
    </p:spTree>
    <p:extLst>
      <p:ext uri="{BB962C8B-B14F-4D97-AF65-F5344CB8AC3E}">
        <p14:creationId xmlns:p14="http://schemas.microsoft.com/office/powerpoint/2010/main" val="1359242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9F9CA-DE82-41AF-861A-89F70CCBB931}" type="slidenum">
              <a:rPr lang="en-US" smtClean="0"/>
              <a:pPr/>
              <a:t>33</a:t>
            </a:fld>
            <a:endParaRPr lang="en-US" dirty="0"/>
          </a:p>
        </p:txBody>
      </p:sp>
    </p:spTree>
    <p:extLst>
      <p:ext uri="{BB962C8B-B14F-4D97-AF65-F5344CB8AC3E}">
        <p14:creationId xmlns:p14="http://schemas.microsoft.com/office/powerpoint/2010/main" val="2194849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1371600" y="4572000"/>
            <a:ext cx="6400800" cy="914400"/>
          </a:xfrm>
          <a:extLst>
            <a:ext uri="{909E8E84-426E-40DD-AFC4-6F175D3DCCD1}">
              <a14:hiddenFill xmlns:a14="http://schemas.microsoft.com/office/drawing/2010/main">
                <a:gradFill rotWithShape="0">
                  <a:gsLst>
                    <a:gs pos="0">
                      <a:srgbClr val="B2C891"/>
                    </a:gs>
                    <a:gs pos="100000">
                      <a:srgbClr val="00B5E6"/>
                    </a:gs>
                  </a:gsLst>
                  <a:lin ang="5400000" scaled="1"/>
                </a:gradFill>
              </a14:hiddenFill>
            </a:ext>
          </a:extLst>
        </p:spPr>
        <p:txBody>
          <a:bodyPr/>
          <a:lstStyle>
            <a:lvl1pPr marL="0" indent="0" algn="ctr">
              <a:buFontTx/>
              <a:buNone/>
              <a:defRPr sz="2000"/>
            </a:lvl1pPr>
          </a:lstStyle>
          <a:p>
            <a:pPr lvl="0"/>
            <a:r>
              <a:rPr lang="en-US" noProof="0" smtClean="0"/>
              <a:t>Click to edit Master subtitle style</a:t>
            </a:r>
          </a:p>
        </p:txBody>
      </p:sp>
      <p:sp>
        <p:nvSpPr>
          <p:cNvPr id="5123" name="Rectangle 3"/>
          <p:cNvSpPr>
            <a:spLocks noChangeArrowheads="1"/>
          </p:cNvSpPr>
          <p:nvPr/>
        </p:nvSpPr>
        <p:spPr bwMode="auto">
          <a:xfrm>
            <a:off x="381000" y="381000"/>
            <a:ext cx="838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endParaRPr lang="en-US" sz="1800">
              <a:latin typeface="Arial" charset="0"/>
            </a:endParaRPr>
          </a:p>
        </p:txBody>
      </p:sp>
      <p:sp>
        <p:nvSpPr>
          <p:cNvPr id="5124" name="Rectangle 4"/>
          <p:cNvSpPr>
            <a:spLocks noChangeArrowheads="1"/>
          </p:cNvSpPr>
          <p:nvPr/>
        </p:nvSpPr>
        <p:spPr bwMode="auto">
          <a:xfrm>
            <a:off x="381000" y="838200"/>
            <a:ext cx="419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endParaRPr lang="en-US" sz="1800">
              <a:latin typeface="Arial" charset="0"/>
            </a:endParaRPr>
          </a:p>
        </p:txBody>
      </p:sp>
      <p:sp>
        <p:nvSpPr>
          <p:cNvPr id="5125" name="Rectangle 5"/>
          <p:cNvSpPr>
            <a:spLocks noChangeArrowheads="1"/>
          </p:cNvSpPr>
          <p:nvPr/>
        </p:nvSpPr>
        <p:spPr bwMode="auto">
          <a:xfrm>
            <a:off x="4572000" y="838200"/>
            <a:ext cx="419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endParaRPr lang="en-US" sz="1800">
              <a:latin typeface="Arial" charset="0"/>
            </a:endParaRPr>
          </a:p>
        </p:txBody>
      </p:sp>
      <p:sp>
        <p:nvSpPr>
          <p:cNvPr id="5126" name="Rectangle 6"/>
          <p:cNvSpPr>
            <a:spLocks noGrp="1" noChangeArrowheads="1"/>
          </p:cNvSpPr>
          <p:nvPr>
            <p:ph type="ctrTitle"/>
          </p:nvPr>
        </p:nvSpPr>
        <p:spPr>
          <a:xfrm>
            <a:off x="995363" y="2695575"/>
            <a:ext cx="7162800" cy="1452563"/>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700"/>
            </a:lvl1pPr>
          </a:lstStyle>
          <a:p>
            <a:pPr lvl="0"/>
            <a:r>
              <a:rPr lang="en-US" noProof="0" smtClean="0"/>
              <a:t>Click to edit Master title style</a:t>
            </a:r>
          </a:p>
        </p:txBody>
      </p:sp>
      <p:pic>
        <p:nvPicPr>
          <p:cNvPr id="5127" name="Picture 7"/>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45595" y="533400"/>
            <a:ext cx="4652809" cy="1228725"/>
          </a:xfrm>
          <a:prstGeom prst="rect">
            <a:avLst/>
          </a:prstGeom>
          <a:noFill/>
          <a:extLst>
            <a:ext uri="{909E8E84-426E-40DD-AFC4-6F175D3DCCD1}">
              <a14:hiddenFill xmlns:a14="http://schemas.microsoft.com/office/drawing/2010/main">
                <a:solidFill>
                  <a:srgbClr val="FFFFFF"/>
                </a:solidFill>
              </a14:hiddenFill>
            </a:ext>
          </a:extLst>
        </p:spPr>
      </p:pic>
      <p:sp>
        <p:nvSpPr>
          <p:cNvPr id="5128" name="Rectangle 8"/>
          <p:cNvSpPr>
            <a:spLocks noChangeArrowheads="1"/>
          </p:cNvSpPr>
          <p:nvPr/>
        </p:nvSpPr>
        <p:spPr bwMode="auto">
          <a:xfrm>
            <a:off x="0" y="6477000"/>
            <a:ext cx="4572000" cy="381000"/>
          </a:xfrm>
          <a:prstGeom prst="rect">
            <a:avLst/>
          </a:prstGeom>
          <a:solidFill>
            <a:srgbClr val="3E647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9"/>
          <p:cNvSpPr>
            <a:spLocks noChangeArrowheads="1"/>
          </p:cNvSpPr>
          <p:nvPr/>
        </p:nvSpPr>
        <p:spPr bwMode="auto">
          <a:xfrm>
            <a:off x="4572000" y="6477000"/>
            <a:ext cx="4572000" cy="381000"/>
          </a:xfrm>
          <a:prstGeom prst="rect">
            <a:avLst/>
          </a:prstGeom>
          <a:solidFill>
            <a:srgbClr val="B2C89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632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0035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8138" y="1481138"/>
            <a:ext cx="4152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481138"/>
            <a:ext cx="4152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987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614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4762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01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370113" y="765175"/>
            <a:ext cx="8388000" cy="969282"/>
          </a:xfrm>
        </p:spPr>
        <p:txBody>
          <a:bodyPr>
            <a:normAutofit/>
          </a:bodyPr>
          <a:lstStyle>
            <a:lvl1pPr marL="0" indent="0">
              <a:buNone/>
              <a:defRPr sz="3000" b="0">
                <a:solidFill>
                  <a:srgbClr val="575757"/>
                </a:solidFill>
              </a:defRPr>
            </a:lvl1pPr>
          </a:lstStyle>
          <a:p>
            <a:pPr lvl="0"/>
            <a:r>
              <a:rPr lang="en-US" smtClean="0"/>
              <a:t>Click to edit Master text styles</a:t>
            </a:r>
          </a:p>
        </p:txBody>
      </p:sp>
      <p:sp>
        <p:nvSpPr>
          <p:cNvPr id="14" name="Title Placeholder 1"/>
          <p:cNvSpPr>
            <a:spLocks noGrp="1"/>
          </p:cNvSpPr>
          <p:nvPr>
            <p:ph type="title"/>
          </p:nvPr>
        </p:nvSpPr>
        <p:spPr>
          <a:xfrm>
            <a:off x="370113" y="295683"/>
            <a:ext cx="8388000" cy="469492"/>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20" name="Text Placeholder 19"/>
          <p:cNvSpPr>
            <a:spLocks noGrp="1"/>
          </p:cNvSpPr>
          <p:nvPr>
            <p:ph type="body" sz="quarter" idx="14"/>
          </p:nvPr>
        </p:nvSpPr>
        <p:spPr>
          <a:xfrm>
            <a:off x="370800" y="1810800"/>
            <a:ext cx="8388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70114"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GB" smtClean="0"/>
              <a:t>Member Firms and DTTL: Insert appropriate copyright (Go Header &amp; Footer to edit this text)</a:t>
            </a:r>
            <a:endParaRPr lang="en-GB" dirty="0"/>
          </a:p>
        </p:txBody>
      </p:sp>
      <p:sp>
        <p:nvSpPr>
          <p:cNvPr id="6" name="Slide Number Placeholder 7"/>
          <p:cNvSpPr>
            <a:spLocks noGrp="1"/>
          </p:cNvSpPr>
          <p:nvPr>
            <p:ph type="sldNum" sz="quarter" idx="4"/>
          </p:nvPr>
        </p:nvSpPr>
        <p:spPr>
          <a:xfrm>
            <a:off x="7971997"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p14="http://schemas.microsoft.com/office/powerpoint/2010/main" val="365756955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1" name="Picture 5"/>
          <p:cNvPicPr>
            <a:picLocks noChangeAspect="1" noChangeArrowheads="1"/>
          </p:cNvPicPr>
          <p:nvPr userDrawn="1"/>
        </p:nvPicPr>
        <p:blipFill>
          <a:blip r:embed="rId10" cstate="print">
            <a:extLst>
              <a:ext uri="{28A0092B-C50C-407E-A947-70E740481C1C}">
                <a14:useLocalDpi xmlns:a14="http://schemas.microsoft.com/office/drawing/2010/main" val="0"/>
              </a:ext>
            </a:extLst>
          </a:blip>
          <a:stretch>
            <a:fillRect/>
          </a:stretch>
        </p:blipFill>
        <p:spPr bwMode="auto">
          <a:xfrm>
            <a:off x="3165337" y="6129338"/>
            <a:ext cx="2813326" cy="742950"/>
          </a:xfrm>
          <a:prstGeom prst="rect">
            <a:avLst/>
          </a:prstGeom>
          <a:noFill/>
          <a:extLst>
            <a:ext uri="{909E8E84-426E-40DD-AFC4-6F175D3DCCD1}">
              <a14:hiddenFill xmlns:a14="http://schemas.microsoft.com/office/drawing/2010/main">
                <a:solidFill>
                  <a:srgbClr val="FFFFFF"/>
                </a:solidFill>
              </a14:hiddenFill>
            </a:ext>
          </a:extLst>
        </p:spPr>
      </p:pic>
      <p:sp>
        <p:nvSpPr>
          <p:cNvPr id="4102" name="Rectangle 6"/>
          <p:cNvSpPr>
            <a:spLocks noGrp="1" noChangeArrowheads="1"/>
          </p:cNvSpPr>
          <p:nvPr>
            <p:ph type="title"/>
          </p:nvPr>
        </p:nvSpPr>
        <p:spPr bwMode="auto">
          <a:xfrm>
            <a:off x="228600" y="120651"/>
            <a:ext cx="87630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B2C891"/>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4103" name="Rectangle 7"/>
          <p:cNvSpPr>
            <a:spLocks noGrp="1" noChangeArrowheads="1"/>
          </p:cNvSpPr>
          <p:nvPr>
            <p:ph type="body" idx="1"/>
          </p:nvPr>
        </p:nvSpPr>
        <p:spPr bwMode="auto">
          <a:xfrm>
            <a:off x="338138" y="1481138"/>
            <a:ext cx="8458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Line 8"/>
          <p:cNvSpPr>
            <a:spLocks noChangeShapeType="1"/>
          </p:cNvSpPr>
          <p:nvPr/>
        </p:nvSpPr>
        <p:spPr bwMode="auto">
          <a:xfrm>
            <a:off x="0" y="1071563"/>
            <a:ext cx="914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8"/>
          <p:cNvSpPr>
            <a:spLocks noChangeArrowheads="1"/>
          </p:cNvSpPr>
          <p:nvPr userDrawn="1"/>
        </p:nvSpPr>
        <p:spPr bwMode="auto">
          <a:xfrm>
            <a:off x="-1" y="6477000"/>
            <a:ext cx="3200400" cy="91440"/>
          </a:xfrm>
          <a:prstGeom prst="rect">
            <a:avLst/>
          </a:prstGeom>
          <a:solidFill>
            <a:srgbClr val="3E647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5943600" y="6477000"/>
            <a:ext cx="3200400" cy="91440"/>
          </a:xfrm>
          <a:prstGeom prst="rect">
            <a:avLst/>
          </a:prstGeom>
          <a:solidFill>
            <a:srgbClr val="B2C89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txStyles>
    <p:titleStyle>
      <a:lvl1pPr algn="l" rtl="0" fontAlgn="base">
        <a:spcBef>
          <a:spcPct val="0"/>
        </a:spcBef>
        <a:spcAft>
          <a:spcPct val="0"/>
        </a:spcAft>
        <a:defRPr sz="3200" b="0" i="0" u="none">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2pPr>
      <a:lvl3pPr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3pPr>
      <a:lvl4pPr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4pPr>
      <a:lvl5pPr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Lucida Sans Unicode" pitchFamily="34" charset="0"/>
        </a:defRPr>
      </a:lvl9pPr>
    </p:titleStyle>
    <p:bodyStyle>
      <a:lvl1pPr marL="342900" indent="-342900" algn="l" rtl="0" fontAlgn="base">
        <a:spcBef>
          <a:spcPct val="20000"/>
        </a:spcBef>
        <a:spcAft>
          <a:spcPct val="0"/>
        </a:spcAft>
        <a:buChar char="•"/>
        <a:defRPr sz="2200">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500">
          <a:solidFill>
            <a:schemeClr val="tx1"/>
          </a:solidFill>
          <a:latin typeface="+mn-lt"/>
        </a:defRPr>
      </a:lvl3pPr>
      <a:lvl4pPr marL="1600200" indent="-228600" algn="l" rtl="0" fontAlgn="base">
        <a:spcBef>
          <a:spcPct val="20000"/>
        </a:spcBef>
        <a:spcAft>
          <a:spcPct val="0"/>
        </a:spcAft>
        <a:buChar char="–"/>
        <a:defRPr sz="1500">
          <a:solidFill>
            <a:schemeClr val="tx1"/>
          </a:solidFill>
          <a:latin typeface="+mn-lt"/>
        </a:defRPr>
      </a:lvl4pPr>
      <a:lvl5pPr marL="2057400" indent="-228600" algn="l" rtl="0" fontAlgn="base">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057400"/>
            <a:ext cx="7162800" cy="1681163"/>
          </a:xfrm>
        </p:spPr>
        <p:txBody>
          <a:bodyPr/>
          <a:lstStyle/>
          <a:p>
            <a:r>
              <a:rPr lang="en-US" dirty="0" smtClean="0"/>
              <a:t>Success, Sustainability, Strategies, and the Future of our EHR </a:t>
            </a:r>
            <a:endParaRPr lang="en-US" dirty="0"/>
          </a:p>
        </p:txBody>
      </p:sp>
      <p:sp>
        <p:nvSpPr>
          <p:cNvPr id="2051" name="Rectangle 3"/>
          <p:cNvSpPr>
            <a:spLocks noGrp="1" noChangeArrowheads="1"/>
          </p:cNvSpPr>
          <p:nvPr>
            <p:ph type="subTitle" idx="1"/>
          </p:nvPr>
        </p:nvSpPr>
        <p:spPr>
          <a:xfrm>
            <a:off x="1371600" y="3886200"/>
            <a:ext cx="6629400" cy="1981200"/>
          </a:xfrm>
        </p:spPr>
        <p:txBody>
          <a:bodyPr/>
          <a:lstStyle/>
          <a:p>
            <a:r>
              <a:rPr lang="en-US" dirty="0" smtClean="0"/>
              <a:t>ONIG AGM and Education Day March 6, 2015</a:t>
            </a:r>
          </a:p>
          <a:p>
            <a:endParaRPr lang="en-US" dirty="0" smtClean="0"/>
          </a:p>
          <a:p>
            <a:r>
              <a:rPr lang="en-US" dirty="0" smtClean="0"/>
              <a:t>Donna Simpson</a:t>
            </a:r>
          </a:p>
          <a:p>
            <a:r>
              <a:rPr lang="en-US" dirty="0" smtClean="0"/>
              <a:t>Janet </a:t>
            </a:r>
            <a:r>
              <a:rPr lang="en-US" dirty="0" err="1" smtClean="0"/>
              <a:t>DeCloet</a:t>
            </a:r>
            <a:endParaRPr lang="en-US" dirty="0" smtClean="0"/>
          </a:p>
          <a:p>
            <a:r>
              <a:rPr lang="en-US" dirty="0" smtClean="0"/>
              <a:t>Emily O’Sullivan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869950"/>
          </a:xfrm>
        </p:spPr>
        <p:txBody>
          <a:bodyPr/>
          <a:lstStyle/>
          <a:p>
            <a:r>
              <a:rPr lang="en-US" dirty="0" smtClean="0"/>
              <a:t>Post Hugo </a:t>
            </a:r>
            <a:endParaRPr lang="en-US" dirty="0"/>
          </a:p>
        </p:txBody>
      </p:sp>
      <p:sp>
        <p:nvSpPr>
          <p:cNvPr id="3" name="Content Placeholder 2"/>
          <p:cNvSpPr>
            <a:spLocks noGrp="1"/>
          </p:cNvSpPr>
          <p:nvPr>
            <p:ph idx="1"/>
          </p:nvPr>
        </p:nvSpPr>
        <p:spPr>
          <a:xfrm>
            <a:off x="304800" y="990600"/>
            <a:ext cx="8458200" cy="4648200"/>
          </a:xfrm>
          <a:noFill/>
          <a:ln>
            <a:noFill/>
          </a:ln>
          <a:scene3d>
            <a:camera prst="orthographicFront"/>
            <a:lightRig rig="threePt" dir="t"/>
          </a:scene3d>
          <a:sp3d contourW="12700">
            <a:contourClr>
              <a:schemeClr val="bg1"/>
            </a:contourClr>
          </a:sp3d>
        </p:spPr>
        <p:style>
          <a:lnRef idx="1">
            <a:schemeClr val="accent5"/>
          </a:lnRef>
          <a:fillRef idx="2">
            <a:schemeClr val="accent5"/>
          </a:fillRef>
          <a:effectRef idx="1">
            <a:schemeClr val="accent5"/>
          </a:effectRef>
          <a:fontRef idx="minor">
            <a:schemeClr val="dk1"/>
          </a:fontRef>
        </p:style>
        <p:txBody>
          <a:bodyPr/>
          <a:lstStyle/>
          <a:p>
            <a:endParaRPr lang="en-US" dirty="0" smtClean="0"/>
          </a:p>
          <a:p>
            <a:r>
              <a:rPr lang="en-US" sz="2400" dirty="0" smtClean="0"/>
              <a:t>Need to continue to be able to raise issues and problem solve</a:t>
            </a:r>
            <a:endParaRPr lang="en-US" sz="2400" dirty="0"/>
          </a:p>
          <a:p>
            <a:r>
              <a:rPr lang="en-US" sz="2400" dirty="0"/>
              <a:t>f</a:t>
            </a:r>
            <a:r>
              <a:rPr lang="en-US" sz="2400" dirty="0" smtClean="0"/>
              <a:t>ormed Nephrology </a:t>
            </a:r>
            <a:r>
              <a:rPr lang="en-US" sz="2400" dirty="0"/>
              <a:t>IT user group </a:t>
            </a:r>
            <a:r>
              <a:rPr lang="en-US" sz="2400" dirty="0" smtClean="0"/>
              <a:t>drawing from subject matter expert group</a:t>
            </a:r>
          </a:p>
          <a:p>
            <a:pPr lvl="1"/>
            <a:r>
              <a:rPr lang="en-US" sz="2400" dirty="0" smtClean="0"/>
              <a:t>initial </a:t>
            </a:r>
            <a:r>
              <a:rPr lang="en-US" sz="2400" dirty="0"/>
              <a:t>meeting occurred July </a:t>
            </a:r>
            <a:r>
              <a:rPr lang="en-US" sz="2400" dirty="0" smtClean="0"/>
              <a:t>22</a:t>
            </a:r>
          </a:p>
          <a:p>
            <a:pPr lvl="1"/>
            <a:r>
              <a:rPr lang="en-US" sz="2400" dirty="0" smtClean="0"/>
              <a:t>terms </a:t>
            </a:r>
            <a:r>
              <a:rPr lang="en-US" sz="2400" dirty="0"/>
              <a:t>of reference</a:t>
            </a:r>
          </a:p>
          <a:p>
            <a:pPr lvl="1"/>
            <a:r>
              <a:rPr lang="en-US" sz="2400" dirty="0" smtClean="0"/>
              <a:t>multidisciplinary</a:t>
            </a:r>
          </a:p>
          <a:p>
            <a:pPr lvl="1"/>
            <a:r>
              <a:rPr lang="en-US" sz="2400" dirty="0" smtClean="0"/>
              <a:t>monthly meetings</a:t>
            </a:r>
            <a:endParaRPr lang="en-US" sz="2400" dirty="0"/>
          </a:p>
          <a:p>
            <a:pPr lvl="1"/>
            <a:r>
              <a:rPr lang="en-US" sz="2400" dirty="0" smtClean="0"/>
              <a:t>issue </a:t>
            </a:r>
            <a:r>
              <a:rPr lang="en-US" sz="2400" dirty="0"/>
              <a:t>log  (identifying issue, action, and responsibility</a:t>
            </a:r>
            <a:r>
              <a:rPr lang="en-US" sz="2400" dirty="0" smtClean="0"/>
              <a:t>)</a:t>
            </a:r>
            <a:r>
              <a:rPr lang="en-US" sz="2400" dirty="0"/>
              <a:t> </a:t>
            </a:r>
            <a:endParaRPr lang="en-US" sz="2400" dirty="0" smtClean="0"/>
          </a:p>
          <a:p>
            <a:pPr lvl="1"/>
            <a:r>
              <a:rPr lang="en-US" sz="2400" dirty="0" smtClean="0"/>
              <a:t>Renal </a:t>
            </a:r>
            <a:r>
              <a:rPr lang="en-US" sz="2400" dirty="0"/>
              <a:t>program website to be “hub” for communications</a:t>
            </a:r>
          </a:p>
          <a:p>
            <a:pPr lvl="1"/>
            <a:endParaRPr lang="en-US" dirty="0" smtClean="0"/>
          </a:p>
          <a:p>
            <a:pPr marL="457200" lvl="1" indent="0">
              <a:buNone/>
            </a:pPr>
            <a:endParaRPr lang="en-US" dirty="0"/>
          </a:p>
          <a:p>
            <a:pPr lvl="1"/>
            <a:endParaRPr lang="en-US" dirty="0" smtClean="0"/>
          </a:p>
        </p:txBody>
      </p:sp>
    </p:spTree>
    <p:extLst>
      <p:ext uri="{BB962C8B-B14F-4D97-AF65-F5344CB8AC3E}">
        <p14:creationId xmlns:p14="http://schemas.microsoft.com/office/powerpoint/2010/main" val="3808998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869950"/>
          </a:xfrm>
        </p:spPr>
        <p:txBody>
          <a:bodyPr/>
          <a:lstStyle/>
          <a:p>
            <a:r>
              <a:rPr lang="en-US" dirty="0"/>
              <a:t>Nephrology IT User Group</a:t>
            </a:r>
          </a:p>
        </p:txBody>
      </p:sp>
      <p:sp>
        <p:nvSpPr>
          <p:cNvPr id="3" name="Content Placeholder 2"/>
          <p:cNvSpPr>
            <a:spLocks noGrp="1"/>
          </p:cNvSpPr>
          <p:nvPr>
            <p:ph idx="1"/>
          </p:nvPr>
        </p:nvSpPr>
        <p:spPr>
          <a:xfrm>
            <a:off x="304800" y="1295400"/>
            <a:ext cx="8458200" cy="4648200"/>
          </a:xfrm>
          <a:noFill/>
          <a:ln>
            <a:noFill/>
          </a:ln>
          <a:scene3d>
            <a:camera prst="orthographicFront"/>
            <a:lightRig rig="threePt" dir="t"/>
          </a:scene3d>
          <a:sp3d contourW="12700">
            <a:contourClr>
              <a:schemeClr val="bg1"/>
            </a:contourClr>
          </a:sp3d>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smtClean="0"/>
          </a:p>
          <a:p>
            <a:r>
              <a:rPr lang="en-US" sz="2400" dirty="0" smtClean="0"/>
              <a:t>The </a:t>
            </a:r>
            <a:r>
              <a:rPr lang="en-US" sz="2400" dirty="0"/>
              <a:t>Nephrology IT User Group leads, sponsors and co-ordinates the development, implementation, and on-going support and evaluation of PowerChart functionality in the Electronic Patient Record (EPR). </a:t>
            </a:r>
            <a:endParaRPr lang="en-US" sz="2400" dirty="0" smtClean="0"/>
          </a:p>
          <a:p>
            <a:pPr marL="0" indent="0">
              <a:buNone/>
            </a:pPr>
            <a:endParaRPr lang="en-US" sz="2400" dirty="0"/>
          </a:p>
          <a:p>
            <a:r>
              <a:rPr lang="en-US" sz="2400" dirty="0"/>
              <a:t>In addition, they will communicate all PowerChart functionality changes/revisions/updates, in order to support appropriate, safe, and high quality of care for patients of the Nephrology program at all sites using the instance of PowerChart hosted by London</a:t>
            </a:r>
          </a:p>
        </p:txBody>
      </p:sp>
    </p:spTree>
    <p:extLst>
      <p:ext uri="{BB962C8B-B14F-4D97-AF65-F5344CB8AC3E}">
        <p14:creationId xmlns:p14="http://schemas.microsoft.com/office/powerpoint/2010/main" val="187291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172200" cy="869950"/>
          </a:xfrm>
        </p:spPr>
        <p:txBody>
          <a:bodyPr/>
          <a:lstStyle/>
          <a:p>
            <a:r>
              <a:rPr lang="en-US" dirty="0"/>
              <a:t>Nephrology IT User Group</a:t>
            </a:r>
          </a:p>
        </p:txBody>
      </p:sp>
      <p:pic>
        <p:nvPicPr>
          <p:cNvPr id="4" name="Content Placeholder 3" descr="Nephrology IT User Group Issue Log (as of Feb 23,2015) [Read-Only] - Microsoft Word"/>
          <p:cNvPicPr>
            <a:picLocks noGrp="1" noChangeAspect="1"/>
          </p:cNvPicPr>
          <p:nvPr>
            <p:ph idx="1"/>
          </p:nvPr>
        </p:nvPicPr>
        <p:blipFill rotWithShape="1">
          <a:blip r:embed="rId2">
            <a:extLst>
              <a:ext uri="{28A0092B-C50C-407E-A947-70E740481C1C}">
                <a14:useLocalDpi xmlns:a14="http://schemas.microsoft.com/office/drawing/2010/main" val="0"/>
              </a:ext>
            </a:extLst>
          </a:blip>
          <a:srcRect l="20479" t="24176" r="20163" b="2903"/>
          <a:stretch/>
        </p:blipFill>
        <p:spPr>
          <a:xfrm>
            <a:off x="1066800" y="1295400"/>
            <a:ext cx="7233138" cy="4846949"/>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4002662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19" y="228600"/>
            <a:ext cx="8763000" cy="533400"/>
          </a:xfrm>
        </p:spPr>
        <p:txBody>
          <a:bodyPr/>
          <a:lstStyle/>
          <a:p>
            <a:r>
              <a:rPr lang="en-US" dirty="0" smtClean="0"/>
              <a:t>Ongoing Success….</a:t>
            </a:r>
            <a:endParaRPr lang="en-US" dirty="0"/>
          </a:p>
        </p:txBody>
      </p:sp>
      <p:sp>
        <p:nvSpPr>
          <p:cNvPr id="3" name="Content Placeholder 2"/>
          <p:cNvSpPr>
            <a:spLocks noGrp="1"/>
          </p:cNvSpPr>
          <p:nvPr>
            <p:ph idx="1"/>
          </p:nvPr>
        </p:nvSpPr>
        <p:spPr>
          <a:xfrm>
            <a:off x="533400" y="1524000"/>
            <a:ext cx="7510462" cy="3319462"/>
          </a:xfrm>
          <a:noFill/>
          <a:ln>
            <a:noFill/>
          </a:ln>
          <a:scene3d>
            <a:camera prst="orthographicFront"/>
            <a:lightRig rig="threePt" dir="t"/>
          </a:scene3d>
          <a:sp3d contourW="12700">
            <a:contourClr>
              <a:schemeClr val="bg1"/>
            </a:contourClr>
          </a:sp3d>
        </p:spPr>
        <p:style>
          <a:lnRef idx="1">
            <a:schemeClr val="accent5"/>
          </a:lnRef>
          <a:fillRef idx="2">
            <a:schemeClr val="accent5"/>
          </a:fillRef>
          <a:effectRef idx="1">
            <a:schemeClr val="accent5"/>
          </a:effectRef>
          <a:fontRef idx="minor">
            <a:schemeClr val="dk1"/>
          </a:fontRef>
        </p:style>
        <p:txBody>
          <a:bodyPr/>
          <a:lstStyle/>
          <a:p>
            <a:r>
              <a:rPr lang="en-US" sz="2800" dirty="0"/>
              <a:t>e-practice group</a:t>
            </a:r>
          </a:p>
          <a:p>
            <a:pPr marL="0" indent="0">
              <a:buNone/>
            </a:pPr>
            <a:endParaRPr lang="en-US" sz="2800" dirty="0" smtClean="0"/>
          </a:p>
          <a:p>
            <a:r>
              <a:rPr lang="en-US" sz="2800" dirty="0" smtClean="0"/>
              <a:t>engaged program</a:t>
            </a:r>
          </a:p>
          <a:p>
            <a:pPr lvl="1"/>
            <a:r>
              <a:rPr lang="en-US" sz="2800" dirty="0"/>
              <a:t>f</a:t>
            </a:r>
            <a:r>
              <a:rPr lang="en-US" sz="2800" dirty="0" smtClean="0"/>
              <a:t>rontline staff, leadership and MDs</a:t>
            </a:r>
          </a:p>
          <a:p>
            <a:pPr marL="0" indent="0">
              <a:buNone/>
            </a:pPr>
            <a:endParaRPr lang="en-US" sz="2800" dirty="0" smtClean="0"/>
          </a:p>
          <a:p>
            <a:r>
              <a:rPr lang="en-US" sz="2800" dirty="0" smtClean="0"/>
              <a:t>dedicated resource-subject matter expert</a:t>
            </a:r>
            <a:endParaRPr lang="en-US" sz="2800" dirty="0"/>
          </a:p>
        </p:txBody>
      </p:sp>
    </p:spTree>
    <p:extLst>
      <p:ext uri="{BB962C8B-B14F-4D97-AF65-F5344CB8AC3E}">
        <p14:creationId xmlns:p14="http://schemas.microsoft.com/office/powerpoint/2010/main" val="57293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514600"/>
            <a:ext cx="7162800" cy="1752600"/>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r>
              <a:rPr lang="en-US" dirty="0" err="1" smtClean="0"/>
              <a:t>Sustainablity</a:t>
            </a:r>
            <a:r>
              <a:rPr lang="en-US" dirty="0"/>
              <a:t/>
            </a:r>
            <a:br>
              <a:rPr lang="en-US" dirty="0"/>
            </a:br>
            <a:endParaRPr lang="en-US" dirty="0"/>
          </a:p>
        </p:txBody>
      </p:sp>
      <p:sp>
        <p:nvSpPr>
          <p:cNvPr id="2051" name="Rectangle 3"/>
          <p:cNvSpPr>
            <a:spLocks noGrp="1" noChangeArrowheads="1"/>
          </p:cNvSpPr>
          <p:nvPr>
            <p:ph type="subTitle" idx="1"/>
          </p:nvPr>
        </p:nvSpPr>
        <p:spPr>
          <a:xfrm>
            <a:off x="1600200" y="4800600"/>
            <a:ext cx="6400800" cy="914400"/>
          </a:xfrm>
        </p:spPr>
        <p:txBody>
          <a:bodyPr/>
          <a:lstStyle/>
          <a:p>
            <a:pPr algn="r"/>
            <a:r>
              <a:rPr lang="en-US" sz="1800" dirty="0" smtClean="0"/>
              <a:t>Janet </a:t>
            </a:r>
            <a:r>
              <a:rPr lang="en-US" sz="1800" dirty="0" err="1" smtClean="0"/>
              <a:t>DeCloet</a:t>
            </a:r>
            <a:r>
              <a:rPr lang="en-US" sz="1800" dirty="0" smtClean="0"/>
              <a:t>, </a:t>
            </a:r>
            <a:r>
              <a:rPr lang="en-US" sz="1800" dirty="0"/>
              <a:t>Informatics LMS eLearning Spec </a:t>
            </a:r>
            <a:endParaRPr lang="en-US" sz="1800" dirty="0" smtClean="0"/>
          </a:p>
        </p:txBody>
      </p:sp>
    </p:spTree>
    <p:extLst>
      <p:ext uri="{BB962C8B-B14F-4D97-AF65-F5344CB8AC3E}">
        <p14:creationId xmlns:p14="http://schemas.microsoft.com/office/powerpoint/2010/main" val="1602900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514600"/>
            <a:ext cx="7162800" cy="1752600"/>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r>
              <a:rPr lang="en-US" dirty="0"/>
              <a:t>Strategies and Optimization </a:t>
            </a:r>
            <a:r>
              <a:rPr lang="en-US" dirty="0" smtClean="0"/>
              <a:t>for the Future</a:t>
            </a:r>
            <a:r>
              <a:rPr lang="en-US" dirty="0"/>
              <a:t/>
            </a:r>
            <a:br>
              <a:rPr lang="en-US" dirty="0"/>
            </a:br>
            <a:endParaRPr lang="en-US" dirty="0"/>
          </a:p>
        </p:txBody>
      </p:sp>
      <p:sp>
        <p:nvSpPr>
          <p:cNvPr id="2051" name="Rectangle 3"/>
          <p:cNvSpPr>
            <a:spLocks noGrp="1" noChangeArrowheads="1"/>
          </p:cNvSpPr>
          <p:nvPr>
            <p:ph type="subTitle" idx="1"/>
          </p:nvPr>
        </p:nvSpPr>
        <p:spPr>
          <a:xfrm>
            <a:off x="1600200" y="4800600"/>
            <a:ext cx="6400800" cy="914400"/>
          </a:xfrm>
        </p:spPr>
        <p:txBody>
          <a:bodyPr/>
          <a:lstStyle/>
          <a:p>
            <a:pPr algn="r"/>
            <a:r>
              <a:rPr lang="en-US" sz="1800" dirty="0" smtClean="0"/>
              <a:t>Emily O’Sullivan, RN, MBA</a:t>
            </a:r>
          </a:p>
          <a:p>
            <a:pPr algn="r"/>
            <a:r>
              <a:rPr lang="en-US" sz="1800" dirty="0" smtClean="0"/>
              <a:t> Director Clinical Transformation</a:t>
            </a:r>
            <a:r>
              <a:rPr lang="en-US" sz="1800" dirty="0"/>
              <a:t> </a:t>
            </a:r>
            <a:endParaRPr lang="en-US" sz="1800" dirty="0" smtClean="0"/>
          </a:p>
        </p:txBody>
      </p:sp>
    </p:spTree>
    <p:extLst>
      <p:ext uri="{BB962C8B-B14F-4D97-AF65-F5344CB8AC3E}">
        <p14:creationId xmlns:p14="http://schemas.microsoft.com/office/powerpoint/2010/main" val="443720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533400" y="1066800"/>
            <a:ext cx="7810500" cy="5105400"/>
          </a:xfrm>
        </p:spPr>
        <p:txBody>
          <a:bodyPr/>
          <a:lstStyle/>
          <a:p>
            <a:r>
              <a:rPr lang="en-US" sz="2400" b="0" dirty="0"/>
              <a:t>HUGO is formally closing as a project, yet there is a need to make improvements on what exists </a:t>
            </a:r>
            <a:r>
              <a:rPr lang="en-US" sz="2400" b="0" dirty="0" smtClean="0"/>
              <a:t>today</a:t>
            </a:r>
          </a:p>
          <a:p>
            <a:pPr marL="0" indent="0">
              <a:buNone/>
            </a:pPr>
            <a:endParaRPr lang="en-US" sz="1400" b="0" dirty="0" smtClean="0"/>
          </a:p>
          <a:p>
            <a:r>
              <a:rPr lang="en-US" sz="2400" b="0" dirty="0"/>
              <a:t>The Optimization project is the term used to describe the projects that will be implemented over the next 12-18 months that increases usability and </a:t>
            </a:r>
            <a:r>
              <a:rPr lang="en-US" sz="2400" b="0" dirty="0" smtClean="0"/>
              <a:t>adoption related to existing Cerner functionality</a:t>
            </a:r>
            <a:endParaRPr lang="en-US" sz="2400" b="0" dirty="0"/>
          </a:p>
          <a:p>
            <a:endParaRPr lang="en-US" sz="1800" b="0" dirty="0" smtClean="0"/>
          </a:p>
          <a:p>
            <a:r>
              <a:rPr lang="en-US" sz="2400" b="0" dirty="0" smtClean="0"/>
              <a:t>The objective of this meeting is to share information on the processes used to select projects for Optimization and the refreshed governance structure to support it</a:t>
            </a:r>
            <a:endParaRPr lang="en-US" sz="2400" dirty="0"/>
          </a:p>
        </p:txBody>
      </p:sp>
    </p:spTree>
    <p:extLst>
      <p:ext uri="{BB962C8B-B14F-4D97-AF65-F5344CB8AC3E}">
        <p14:creationId xmlns:p14="http://schemas.microsoft.com/office/powerpoint/2010/main" val="8269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Optimization Project Goals </a:t>
            </a:r>
            <a:endParaRPr lang="en-US" dirty="0"/>
          </a:p>
        </p:txBody>
      </p:sp>
      <p:sp>
        <p:nvSpPr>
          <p:cNvPr id="4" name="Text Box 9"/>
          <p:cNvSpPr txBox="1">
            <a:spLocks noChangeArrowheads="1"/>
          </p:cNvSpPr>
          <p:nvPr/>
        </p:nvSpPr>
        <p:spPr bwMode="auto">
          <a:xfrm>
            <a:off x="415636" y="1295400"/>
            <a:ext cx="8312727" cy="426719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91429" tIns="45714" rIns="91429" bIns="45714">
            <a:noAutofit/>
          </a:bodyPr>
          <a:lstStyle>
            <a:lvl1pPr marL="114300" indent="-114300" algn="l">
              <a:spcBef>
                <a:spcPct val="0"/>
              </a:spcBef>
              <a:defRPr sz="2400">
                <a:solidFill>
                  <a:schemeClr val="tx1"/>
                </a:solidFill>
                <a:latin typeface="Times New Roman" pitchFamily="18" charset="0"/>
              </a:defRPr>
            </a:lvl1pPr>
            <a:lvl2pPr algn="l">
              <a:spcBef>
                <a:spcPct val="0"/>
              </a:spcBef>
              <a:defRPr sz="2400">
                <a:solidFill>
                  <a:schemeClr val="tx1"/>
                </a:solidFill>
                <a:latin typeface="Times New Roman" pitchFamily="18" charset="0"/>
              </a:defRPr>
            </a:lvl2pPr>
            <a:lvl3pPr algn="l">
              <a:spcBef>
                <a:spcPct val="0"/>
              </a:spcBef>
              <a:defRPr sz="2400">
                <a:solidFill>
                  <a:schemeClr val="tx1"/>
                </a:solidFill>
                <a:latin typeface="Times New Roman" pitchFamily="18" charset="0"/>
              </a:defRPr>
            </a:lvl3pPr>
            <a:lvl4pPr algn="l">
              <a:spcBef>
                <a:spcPct val="0"/>
              </a:spcBef>
              <a:defRPr sz="2400">
                <a:solidFill>
                  <a:schemeClr val="tx1"/>
                </a:solidFill>
                <a:latin typeface="Times New Roman" pitchFamily="18" charset="0"/>
              </a:defRPr>
            </a:lvl4pPr>
            <a:lvl5pPr algn="l">
              <a:spcBef>
                <a:spcPct val="0"/>
              </a:spcBef>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0" indent="0" eaLnBrk="0" hangingPunct="0"/>
            <a:r>
              <a:rPr lang="en-US" sz="1300" dirty="0">
                <a:solidFill>
                  <a:srgbClr val="002060"/>
                </a:solidFill>
                <a:latin typeface="Arial" charset="0"/>
              </a:rPr>
              <a:t/>
            </a:r>
            <a:br>
              <a:rPr lang="en-US" sz="1300" dirty="0">
                <a:solidFill>
                  <a:srgbClr val="002060"/>
                </a:solidFill>
                <a:latin typeface="Arial" charset="0"/>
              </a:rPr>
            </a:br>
            <a:endParaRPr lang="en-US" sz="1300" dirty="0">
              <a:solidFill>
                <a:srgbClr val="002060"/>
              </a:solidFill>
              <a:latin typeface="Arial" charset="0"/>
            </a:endParaRPr>
          </a:p>
          <a:p>
            <a:pPr eaLnBrk="0" fontAlgn="base" hangingPunct="0">
              <a:buFontTx/>
              <a:buChar char="•"/>
            </a:pPr>
            <a:r>
              <a:rPr lang="en-US" dirty="0">
                <a:latin typeface="+mn-lt"/>
              </a:rPr>
              <a:t>Increase usability and adoption of the Electronic Health Record across the hospitals </a:t>
            </a:r>
            <a:br>
              <a:rPr lang="en-US" dirty="0">
                <a:latin typeface="+mn-lt"/>
              </a:rPr>
            </a:br>
            <a:endParaRPr lang="en-US" dirty="0">
              <a:latin typeface="+mn-lt"/>
            </a:endParaRPr>
          </a:p>
          <a:p>
            <a:pPr eaLnBrk="0" fontAlgn="base" hangingPunct="0">
              <a:buFontTx/>
              <a:buChar char="•"/>
            </a:pPr>
            <a:r>
              <a:rPr lang="en-US" dirty="0">
                <a:latin typeface="+mn-lt"/>
              </a:rPr>
              <a:t>Promote an understanding of the impacts of having quality data related to usability and adoption and standardization</a:t>
            </a:r>
            <a:br>
              <a:rPr lang="en-US" dirty="0">
                <a:latin typeface="+mn-lt"/>
              </a:rPr>
            </a:br>
            <a:endParaRPr lang="en-US" dirty="0">
              <a:latin typeface="+mn-lt"/>
            </a:endParaRPr>
          </a:p>
          <a:p>
            <a:pPr eaLnBrk="0" fontAlgn="base" hangingPunct="0">
              <a:buFontTx/>
              <a:buChar char="•"/>
            </a:pPr>
            <a:r>
              <a:rPr lang="en-US" dirty="0">
                <a:latin typeface="+mn-lt"/>
              </a:rPr>
              <a:t>Through increased adoption, create an environment  of safer and higher quality</a:t>
            </a:r>
          </a:p>
        </p:txBody>
      </p:sp>
    </p:spTree>
    <p:extLst>
      <p:ext uri="{BB962C8B-B14F-4D97-AF65-F5344CB8AC3E}">
        <p14:creationId xmlns:p14="http://schemas.microsoft.com/office/powerpoint/2010/main" val="20726429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98" y="0"/>
            <a:ext cx="9029700" cy="1065213"/>
          </a:xfrm>
        </p:spPr>
        <p:txBody>
          <a:bodyPr>
            <a:normAutofit fontScale="90000"/>
          </a:bodyPr>
          <a:lstStyle/>
          <a:p>
            <a:r>
              <a:rPr lang="en-US" sz="2400" b="1" dirty="0" smtClean="0"/>
              <a:t>The project goals were used to create prioritization criteria to drive the selection of projects to be considered in Optimization</a:t>
            </a:r>
            <a:endParaRPr lang="en-US" sz="2400" b="1" dirty="0"/>
          </a:p>
        </p:txBody>
      </p:sp>
      <p:sp>
        <p:nvSpPr>
          <p:cNvPr id="4" name="Content Placeholder 3"/>
          <p:cNvSpPr>
            <a:spLocks noGrp="1"/>
          </p:cNvSpPr>
          <p:nvPr>
            <p:ph idx="1"/>
          </p:nvPr>
        </p:nvSpPr>
        <p:spPr>
          <a:xfrm>
            <a:off x="152400" y="1143000"/>
            <a:ext cx="8991600" cy="4339650"/>
          </a:xfrm>
          <a:prstGeom prst="rect">
            <a:avLst/>
          </a:prstGeom>
        </p:spPr>
        <p:txBody>
          <a:bodyPr wrap="square">
            <a:spAutoFit/>
          </a:bodyPr>
          <a:lstStyle/>
          <a:p>
            <a:pPr marL="457200" indent="-457200" fontAlgn="t">
              <a:buClrTx/>
              <a:buFont typeface="+mj-lt"/>
              <a:buAutoNum type="arabicPeriod"/>
            </a:pPr>
            <a:r>
              <a:rPr lang="en-US" sz="2000" b="1" dirty="0" smtClean="0"/>
              <a:t>Reduces </a:t>
            </a:r>
            <a:r>
              <a:rPr lang="en-US" sz="2000" b="1" dirty="0"/>
              <a:t>risk of harm to patients and/or improves quality </a:t>
            </a:r>
          </a:p>
          <a:p>
            <a:pPr marL="914400" lvl="1" indent="-457200" fontAlgn="t">
              <a:buClrTx/>
              <a:buFont typeface="+mj-lt"/>
              <a:buAutoNum type="alphaLcParenR"/>
            </a:pPr>
            <a:r>
              <a:rPr lang="en-US" sz="2000" dirty="0" smtClean="0"/>
              <a:t>Promotes </a:t>
            </a:r>
            <a:r>
              <a:rPr lang="en-US" sz="2000" dirty="0"/>
              <a:t>Clinical Decision Support </a:t>
            </a:r>
            <a:r>
              <a:rPr lang="en-US" sz="2000" dirty="0" smtClean="0"/>
              <a:t>to ensure quality </a:t>
            </a:r>
            <a:r>
              <a:rPr lang="en-US" sz="2000" dirty="0"/>
              <a:t>metrics and quality </a:t>
            </a:r>
            <a:r>
              <a:rPr lang="en-US" sz="2000" dirty="0" smtClean="0"/>
              <a:t>outcomes</a:t>
            </a:r>
          </a:p>
          <a:p>
            <a:pPr marL="914400" lvl="1" indent="-457200" fontAlgn="t">
              <a:buClrTx/>
              <a:buFont typeface="+mj-lt"/>
              <a:buAutoNum type="alphaLcParenR"/>
            </a:pPr>
            <a:r>
              <a:rPr lang="en-US" sz="2000" dirty="0"/>
              <a:t>Keeps Ministry priorities in mind </a:t>
            </a:r>
          </a:p>
          <a:p>
            <a:pPr marL="457200" indent="-457200" fontAlgn="t">
              <a:buClrTx/>
              <a:buFont typeface="+mj-lt"/>
              <a:buAutoNum type="arabicPeriod"/>
            </a:pPr>
            <a:r>
              <a:rPr lang="en-US" sz="2000" b="1" dirty="0" smtClean="0"/>
              <a:t>Positively </a:t>
            </a:r>
            <a:r>
              <a:rPr lang="en-US" sz="2000" b="1" dirty="0"/>
              <a:t>affects </a:t>
            </a:r>
            <a:r>
              <a:rPr lang="en-US" sz="2000" b="1" dirty="0" smtClean="0"/>
              <a:t>usability and adoption </a:t>
            </a:r>
            <a:endParaRPr lang="en-US" sz="2000" b="1" dirty="0"/>
          </a:p>
          <a:p>
            <a:pPr marL="857250" lvl="1" indent="-457200" fontAlgn="t">
              <a:buClrTx/>
              <a:buFont typeface="+mj-lt"/>
              <a:buAutoNum type="alphaLcParenR"/>
            </a:pPr>
            <a:r>
              <a:rPr lang="en-US" sz="2000" dirty="0"/>
              <a:t>for </a:t>
            </a:r>
            <a:r>
              <a:rPr lang="en-US" sz="2000" dirty="0" smtClean="0"/>
              <a:t>providers and </a:t>
            </a:r>
            <a:r>
              <a:rPr lang="en-US" sz="2000" dirty="0"/>
              <a:t>all clinicians to promote clinical </a:t>
            </a:r>
            <a:r>
              <a:rPr lang="en-US" sz="2000" dirty="0" smtClean="0"/>
              <a:t>adoption</a:t>
            </a:r>
            <a:endParaRPr lang="en-US" sz="2000" dirty="0"/>
          </a:p>
          <a:p>
            <a:pPr marL="857250" lvl="1" indent="-457200" fontAlgn="t">
              <a:buClrTx/>
              <a:buFont typeface="+mj-lt"/>
              <a:buAutoNum type="alphaLcParenR"/>
            </a:pPr>
            <a:r>
              <a:rPr lang="en-US" sz="2000" dirty="0" smtClean="0"/>
              <a:t>results </a:t>
            </a:r>
            <a:r>
              <a:rPr lang="en-US" sz="2000" dirty="0"/>
              <a:t>in time neutral processes and </a:t>
            </a:r>
          </a:p>
          <a:p>
            <a:pPr marL="857250" lvl="1" indent="-457200" fontAlgn="t">
              <a:buClrTx/>
              <a:buFont typeface="+mj-lt"/>
              <a:buAutoNum type="alphaLcParenR"/>
            </a:pPr>
            <a:r>
              <a:rPr lang="en-US" sz="2000" dirty="0"/>
              <a:t>offloads unnecessary steps for overall </a:t>
            </a:r>
            <a:r>
              <a:rPr lang="en-US" sz="2000" dirty="0" smtClean="0"/>
              <a:t>efficiency</a:t>
            </a:r>
          </a:p>
          <a:p>
            <a:pPr marL="457200" indent="-457200" fontAlgn="t">
              <a:buClrTx/>
              <a:buFont typeface="+mj-lt"/>
              <a:buAutoNum type="arabicPeriod"/>
            </a:pPr>
            <a:r>
              <a:rPr lang="en-US" sz="2000" b="1" dirty="0" smtClean="0"/>
              <a:t>Positive Organizational Impact </a:t>
            </a:r>
          </a:p>
          <a:p>
            <a:pPr marL="857250" lvl="1" indent="-457200" fontAlgn="t">
              <a:buClrTx/>
              <a:buFont typeface="+mj-lt"/>
              <a:buAutoNum type="alphaLcParenR"/>
            </a:pPr>
            <a:r>
              <a:rPr lang="en-US" sz="2000" dirty="0" smtClean="0"/>
              <a:t>“Readies</a:t>
            </a:r>
            <a:r>
              <a:rPr lang="en-US" sz="2000" dirty="0"/>
              <a:t>” the organization for the clinical documentation </a:t>
            </a:r>
            <a:r>
              <a:rPr lang="en-US" sz="2000" dirty="0" smtClean="0"/>
              <a:t>project </a:t>
            </a:r>
          </a:p>
          <a:p>
            <a:pPr marL="857250" lvl="1" indent="-457200" fontAlgn="t">
              <a:buClrTx/>
              <a:buFont typeface="+mj-lt"/>
              <a:buAutoNum type="alphaLcParenR"/>
            </a:pPr>
            <a:r>
              <a:rPr lang="en-US" sz="2000" dirty="0" smtClean="0"/>
              <a:t>Promotes foundational improvements</a:t>
            </a:r>
            <a:endParaRPr lang="en-US" sz="2000" dirty="0"/>
          </a:p>
        </p:txBody>
      </p:sp>
    </p:spTree>
    <p:extLst>
      <p:ext uri="{BB962C8B-B14F-4D97-AF65-F5344CB8AC3E}">
        <p14:creationId xmlns:p14="http://schemas.microsoft.com/office/powerpoint/2010/main" val="17538135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noAutofit/>
          </a:bodyPr>
          <a:lstStyle/>
          <a:p>
            <a:r>
              <a:rPr lang="en-US" sz="2000" dirty="0" smtClean="0"/>
              <a:t>Extensive stakeholder consultation took place using various means to understand the biggest challenges facing end users today </a:t>
            </a:r>
            <a:endParaRPr lang="en-US" sz="2000" dirty="0"/>
          </a:p>
        </p:txBody>
      </p:sp>
      <p:graphicFrame>
        <p:nvGraphicFramePr>
          <p:cNvPr id="4" name="Group 3"/>
          <p:cNvGraphicFramePr>
            <a:graphicFrameLocks noGrp="1"/>
          </p:cNvGraphicFramePr>
          <p:nvPr>
            <p:extLst>
              <p:ext uri="{D42A27DB-BD31-4B8C-83A1-F6EECF244321}">
                <p14:modId xmlns:p14="http://schemas.microsoft.com/office/powerpoint/2010/main" val="694778549"/>
              </p:ext>
            </p:extLst>
          </p:nvPr>
        </p:nvGraphicFramePr>
        <p:xfrm>
          <a:off x="304795" y="1718069"/>
          <a:ext cx="8610603" cy="3082526"/>
        </p:xfrm>
        <a:graphic>
          <a:graphicData uri="http://schemas.openxmlformats.org/drawingml/2006/table">
            <a:tbl>
              <a:tblPr>
                <a:tableStyleId>{8799B23B-EC83-4686-B30A-512413B5E67A}</a:tableStyleId>
              </a:tblPr>
              <a:tblGrid>
                <a:gridCol w="2738589"/>
                <a:gridCol w="652446"/>
                <a:gridCol w="652446"/>
                <a:gridCol w="652446"/>
                <a:gridCol w="652446"/>
                <a:gridCol w="652446"/>
                <a:gridCol w="652446"/>
                <a:gridCol w="652446"/>
                <a:gridCol w="652446"/>
                <a:gridCol w="652446"/>
              </a:tblGrid>
              <a:tr h="305798">
                <a:tc>
                  <a:txBody>
                    <a:bodyPr/>
                    <a:lstStyle/>
                    <a:p>
                      <a:pPr marL="0" marR="0" lvl="0" indent="0" algn="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altLang="ja-JP" sz="800" b="0" i="0" u="none" strike="noStrike" cap="none" normalizeH="0" baseline="0" dirty="0" smtClean="0">
                        <a:ln>
                          <a:noFill/>
                        </a:ln>
                        <a:solidFill>
                          <a:srgbClr val="313131"/>
                        </a:solidFill>
                        <a:effectLst/>
                        <a:latin typeface="Arial" charset="0"/>
                        <a:ea typeface="ＭＳ Ｐゴシック" pitchFamily="50" charset="-128"/>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Jun 2014</a:t>
                      </a: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July 2014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Aug 2014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Sep 2014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Oct 2014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Nov 2014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Dec 2014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Jan 2015</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Feb 2015</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r>
              <a:tr h="231394">
                <a:tc>
                  <a:txBody>
                    <a:bodyPr/>
                    <a:lstStyle/>
                    <a:p>
                      <a:pPr marL="0" marR="0" lvl="0" indent="0" algn="l" defTabSz="914400" rtl="0" eaLnBrk="1" fontAlgn="base" latinLnBrk="0" hangingPunct="1">
                        <a:lnSpc>
                          <a:spcPct val="106000"/>
                        </a:lnSpc>
                        <a:spcBef>
                          <a:spcPct val="80000"/>
                        </a:spcBef>
                        <a:spcAft>
                          <a:spcPct val="0"/>
                        </a:spcAft>
                        <a:buClr>
                          <a:schemeClr val="tx2"/>
                        </a:buClr>
                        <a:buSzTx/>
                        <a:buFont typeface="Arial" pitchFamily="34" charset="0"/>
                        <a:buNone/>
                        <a:tabLst>
                          <a:tab pos="5715000" algn="l"/>
                        </a:tabLst>
                        <a:defRPr/>
                      </a:pPr>
                      <a:r>
                        <a:rPr kumimoji="0" lang="en-US" sz="800" b="1" u="none" strike="noStrike" cap="none" normalizeH="0" baseline="0" dirty="0" smtClean="0">
                          <a:ln>
                            <a:noFill/>
                          </a:ln>
                          <a:solidFill>
                            <a:srgbClr val="313131"/>
                          </a:solidFill>
                          <a:effectLst/>
                        </a:rPr>
                        <a:t>Engagement timeline per Activity</a:t>
                      </a:r>
                      <a:endParaRPr kumimoji="0" lang="en-US" sz="800" b="1" i="0" u="none" strike="noStrike" cap="none" normalizeH="0" baseline="0" dirty="0" smtClean="0">
                        <a:ln>
                          <a:noFill/>
                        </a:ln>
                        <a:solidFill>
                          <a:srgbClr val="313131"/>
                        </a:solidFill>
                        <a:effectLst/>
                        <a:latin typeface="Arial"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cap="none" normalizeH="0" baseline="0" dirty="0" smtClean="0">
                          <a:ln>
                            <a:noFill/>
                          </a:ln>
                          <a:solidFill>
                            <a:srgbClr val="313131"/>
                          </a:solidFill>
                          <a:effectLst/>
                          <a:latin typeface="+mn-lt"/>
                        </a:rPr>
                        <a:t>Deloitte Interviews</a:t>
                      </a:r>
                      <a:endParaRPr kumimoji="0" lang="en-US" sz="800" b="0" i="0" u="none" strike="noStrike" cap="none" normalizeH="0" baseline="0" dirty="0" smtClean="0">
                        <a:ln>
                          <a:noFill/>
                        </a:ln>
                        <a:solidFill>
                          <a:srgbClr val="313131"/>
                        </a:solidFill>
                        <a:effectLst/>
                        <a:latin typeface="Arial"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cap="none" normalizeH="0" baseline="0" dirty="0" smtClean="0">
                          <a:ln>
                            <a:noFill/>
                          </a:ln>
                          <a:solidFill>
                            <a:srgbClr val="313131"/>
                          </a:solidFill>
                          <a:effectLst/>
                          <a:latin typeface="+mn-lt"/>
                        </a:rPr>
                        <a:t>Cerner Interviews</a:t>
                      </a:r>
                      <a:endParaRPr kumimoji="0" lang="en-US" sz="800" b="0" i="0" u="none" strike="noStrike" cap="none" normalizeH="0" baseline="0" dirty="0" smtClean="0">
                        <a:ln>
                          <a:noFill/>
                        </a:ln>
                        <a:solidFill>
                          <a:srgbClr val="313131"/>
                        </a:solidFill>
                        <a:effectLst/>
                        <a:latin typeface="Arial"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UPMC Interviews</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Workshop</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Regional Site Visits</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Consultation with PAC/CAC</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Consultation with CIOC</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Optimization project engagement</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endParaRPr kumimoji="0" lang="en-US" sz="800" b="0" i="0" u="none" strike="noStrike" kern="1200" cap="none" normalizeH="0" baseline="0" dirty="0" smtClean="0">
                        <a:ln>
                          <a:noFill/>
                        </a:ln>
                        <a:solidFill>
                          <a:srgbClr val="313131"/>
                        </a:solidFill>
                        <a:effectLst/>
                        <a:latin typeface="+mn-lt"/>
                        <a:ea typeface="+mn-ea"/>
                        <a:cs typeface="+mn-cs"/>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endParaRPr kumimoji="0" lang="en-US" sz="800" b="0" i="0" u="none" strike="noStrike" kern="1200" cap="none" normalizeH="0" baseline="0" dirty="0" smtClean="0">
                        <a:ln>
                          <a:noFill/>
                        </a:ln>
                        <a:solidFill>
                          <a:srgbClr val="313131"/>
                        </a:solidFill>
                        <a:effectLst/>
                        <a:latin typeface="+mn-lt"/>
                        <a:ea typeface="+mn-ea"/>
                        <a:cs typeface="+mn-cs"/>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1394">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Total</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 name="Pentagon 1"/>
          <p:cNvSpPr/>
          <p:nvPr/>
        </p:nvSpPr>
        <p:spPr bwMode="auto">
          <a:xfrm>
            <a:off x="3124200" y="2286000"/>
            <a:ext cx="1524000" cy="152400"/>
          </a:xfrm>
          <a:prstGeom prst="homePlat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charset="0"/>
            </a:endParaRPr>
          </a:p>
        </p:txBody>
      </p:sp>
      <p:sp>
        <p:nvSpPr>
          <p:cNvPr id="3" name="Pentagon 2"/>
          <p:cNvSpPr/>
          <p:nvPr/>
        </p:nvSpPr>
        <p:spPr bwMode="auto">
          <a:xfrm>
            <a:off x="3657600" y="2266950"/>
            <a:ext cx="533400"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30</a:t>
            </a:r>
          </a:p>
        </p:txBody>
      </p:sp>
      <p:sp>
        <p:nvSpPr>
          <p:cNvPr id="8" name="Pentagon 7"/>
          <p:cNvSpPr/>
          <p:nvPr/>
        </p:nvSpPr>
        <p:spPr bwMode="auto">
          <a:xfrm>
            <a:off x="3009498" y="2486497"/>
            <a:ext cx="571902"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240</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Pentagon 6"/>
          <p:cNvSpPr/>
          <p:nvPr/>
        </p:nvSpPr>
        <p:spPr bwMode="auto">
          <a:xfrm>
            <a:off x="5562600" y="2934644"/>
            <a:ext cx="533400"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17</a:t>
            </a:r>
          </a:p>
        </p:txBody>
      </p:sp>
      <p:sp>
        <p:nvSpPr>
          <p:cNvPr id="9" name="Pentagon 8"/>
          <p:cNvSpPr/>
          <p:nvPr/>
        </p:nvSpPr>
        <p:spPr bwMode="auto">
          <a:xfrm>
            <a:off x="4267200" y="2694159"/>
            <a:ext cx="533400"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14</a:t>
            </a:r>
          </a:p>
        </p:txBody>
      </p:sp>
      <p:sp>
        <p:nvSpPr>
          <p:cNvPr id="10" name="Pentagon 9"/>
          <p:cNvSpPr/>
          <p:nvPr/>
        </p:nvSpPr>
        <p:spPr bwMode="auto">
          <a:xfrm>
            <a:off x="5580706" y="3154663"/>
            <a:ext cx="547734"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27</a:t>
            </a:r>
          </a:p>
        </p:txBody>
      </p:sp>
      <p:sp>
        <p:nvSpPr>
          <p:cNvPr id="11" name="Pentagon 10"/>
          <p:cNvSpPr/>
          <p:nvPr/>
        </p:nvSpPr>
        <p:spPr bwMode="auto">
          <a:xfrm>
            <a:off x="5571653" y="3379959"/>
            <a:ext cx="533400"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50" b="1" dirty="0" smtClean="0">
                <a:solidFill>
                  <a:schemeClr val="bg1"/>
                </a:solidFill>
                <a:latin typeface="Arial" pitchFamily="34" charset="0"/>
                <a:cs typeface="Arial" pitchFamily="34" charset="0"/>
              </a:rPr>
              <a:t>56</a:t>
            </a:r>
          </a:p>
        </p:txBody>
      </p:sp>
      <p:sp>
        <p:nvSpPr>
          <p:cNvPr id="12" name="Pentagon 11"/>
          <p:cNvSpPr/>
          <p:nvPr/>
        </p:nvSpPr>
        <p:spPr bwMode="auto">
          <a:xfrm>
            <a:off x="5574670" y="3603282"/>
            <a:ext cx="533400"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24</a:t>
            </a:r>
          </a:p>
        </p:txBody>
      </p:sp>
      <p:sp>
        <p:nvSpPr>
          <p:cNvPr id="13" name="Pentagon 12"/>
          <p:cNvSpPr/>
          <p:nvPr/>
        </p:nvSpPr>
        <p:spPr bwMode="auto">
          <a:xfrm>
            <a:off x="5573168" y="3819053"/>
            <a:ext cx="3342231"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itchFamily="34" charset="0"/>
                <a:cs typeface="Arial" pitchFamily="34" charset="0"/>
              </a:rPr>
              <a:t>198</a:t>
            </a:r>
          </a:p>
        </p:txBody>
      </p:sp>
      <p:sp>
        <p:nvSpPr>
          <p:cNvPr id="14" name="Pentagon 13"/>
          <p:cNvSpPr/>
          <p:nvPr/>
        </p:nvSpPr>
        <p:spPr bwMode="auto">
          <a:xfrm>
            <a:off x="3009498" y="4495800"/>
            <a:ext cx="5905901" cy="171450"/>
          </a:xfrm>
          <a:prstGeom prst="homePlate">
            <a:avLst/>
          </a:prstGeom>
          <a:gradFill flip="none" rotWithShape="1">
            <a:gsLst>
              <a:gs pos="0">
                <a:schemeClr val="accent5">
                  <a:lumMod val="90000"/>
                  <a:shade val="30000"/>
                  <a:satMod val="115000"/>
                </a:schemeClr>
              </a:gs>
              <a:gs pos="50000">
                <a:schemeClr val="accent5">
                  <a:lumMod val="90000"/>
                  <a:shade val="67500"/>
                  <a:satMod val="115000"/>
                </a:schemeClr>
              </a:gs>
              <a:gs pos="100000">
                <a:schemeClr val="accent5">
                  <a:lumMod val="90000"/>
                  <a:shade val="100000"/>
                  <a:satMod val="115000"/>
                </a:schemeClr>
              </a:gs>
            </a:gsLst>
            <a:lin ang="0" scaled="1"/>
            <a:tileRect/>
          </a:gradFill>
          <a:ln>
            <a:noFill/>
          </a:ln>
          <a:effectLst/>
          <a:extLst/>
        </p:spPr>
        <p:txBody>
          <a:bodyPr vert="horz" wrap="square" lIns="91440" tIns="0" rIns="9144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val="2327860742"/>
      </p:ext>
    </p:extLst>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514600"/>
            <a:ext cx="7162800" cy="1752600"/>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r>
              <a:rPr lang="en-US" dirty="0"/>
              <a:t>Nephrology’s </a:t>
            </a:r>
            <a:r>
              <a:rPr lang="en-US" dirty="0" smtClean="0"/>
              <a:t>Journey to Success</a:t>
            </a:r>
            <a:r>
              <a:rPr lang="en-US" dirty="0"/>
              <a:t/>
            </a:r>
            <a:br>
              <a:rPr lang="en-US" dirty="0"/>
            </a:br>
            <a:endParaRPr lang="en-US" dirty="0"/>
          </a:p>
        </p:txBody>
      </p:sp>
      <p:sp>
        <p:nvSpPr>
          <p:cNvPr id="2051" name="Rectangle 3"/>
          <p:cNvSpPr>
            <a:spLocks noGrp="1" noChangeArrowheads="1"/>
          </p:cNvSpPr>
          <p:nvPr>
            <p:ph type="subTitle" idx="1"/>
          </p:nvPr>
        </p:nvSpPr>
        <p:spPr>
          <a:xfrm>
            <a:off x="1600200" y="4800600"/>
            <a:ext cx="6400800" cy="914400"/>
          </a:xfrm>
        </p:spPr>
        <p:txBody>
          <a:bodyPr/>
          <a:lstStyle/>
          <a:p>
            <a:pPr algn="r"/>
            <a:r>
              <a:rPr lang="en-US" sz="1800" dirty="0" smtClean="0"/>
              <a:t>Donna Simpson RN, BScN, Clinical Informatics Specialist</a:t>
            </a:r>
          </a:p>
        </p:txBody>
      </p:sp>
    </p:spTree>
    <p:extLst>
      <p:ext uri="{BB962C8B-B14F-4D97-AF65-F5344CB8AC3E}">
        <p14:creationId xmlns:p14="http://schemas.microsoft.com/office/powerpoint/2010/main" val="695467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457200" y="76200"/>
            <a:ext cx="8229600" cy="1143000"/>
          </a:xfrm>
        </p:spPr>
        <p:txBody>
          <a:bodyPr>
            <a:normAutofit/>
          </a:bodyPr>
          <a:lstStyle/>
          <a:p>
            <a:r>
              <a:rPr lang="en-US" sz="2200" dirty="0" smtClean="0"/>
              <a:t>Hundreds of front line Providers &amp; Clinicians were engaged in order to identify the greatest patient safety issues and workflow challenges across all hospitals </a:t>
            </a:r>
            <a:endParaRPr lang="en-US" sz="2200" dirty="0"/>
          </a:p>
        </p:txBody>
      </p:sp>
      <p:graphicFrame>
        <p:nvGraphicFramePr>
          <p:cNvPr id="5" name="Group 3"/>
          <p:cNvGraphicFramePr>
            <a:graphicFrameLocks noGrp="1"/>
          </p:cNvGraphicFramePr>
          <p:nvPr>
            <p:extLst>
              <p:ext uri="{D42A27DB-BD31-4B8C-83A1-F6EECF244321}">
                <p14:modId xmlns:p14="http://schemas.microsoft.com/office/powerpoint/2010/main" val="439496057"/>
              </p:ext>
            </p:extLst>
          </p:nvPr>
        </p:nvGraphicFramePr>
        <p:xfrm>
          <a:off x="381000" y="1219200"/>
          <a:ext cx="8088177" cy="4949761"/>
        </p:xfrm>
        <a:graphic>
          <a:graphicData uri="http://schemas.openxmlformats.org/drawingml/2006/table">
            <a:tbl>
              <a:tblPr>
                <a:tableStyleId>{8799B23B-EC83-4686-B30A-512413B5E67A}</a:tableStyleId>
              </a:tblPr>
              <a:tblGrid>
                <a:gridCol w="1133674"/>
                <a:gridCol w="312323"/>
                <a:gridCol w="312323"/>
                <a:gridCol w="312323"/>
                <a:gridCol w="312323"/>
                <a:gridCol w="312323"/>
                <a:gridCol w="312323"/>
                <a:gridCol w="312323"/>
                <a:gridCol w="312323"/>
                <a:gridCol w="312323"/>
                <a:gridCol w="312323"/>
                <a:gridCol w="312323"/>
                <a:gridCol w="312323"/>
                <a:gridCol w="312323"/>
                <a:gridCol w="312323"/>
                <a:gridCol w="312323"/>
                <a:gridCol w="312323"/>
                <a:gridCol w="312323"/>
                <a:gridCol w="312323"/>
                <a:gridCol w="312323"/>
                <a:gridCol w="312323"/>
                <a:gridCol w="312323"/>
                <a:gridCol w="395720"/>
              </a:tblGrid>
              <a:tr h="1336000">
                <a:tc>
                  <a:txBody>
                    <a:bodyPr/>
                    <a:lstStyle/>
                    <a:p>
                      <a:pPr marL="0" marR="0" lvl="0" indent="0" algn="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altLang="ja-JP" sz="800" b="0" i="0" u="none" strike="noStrike" cap="none" normalizeH="0" baseline="0" dirty="0" smtClean="0">
                        <a:ln>
                          <a:noFill/>
                        </a:ln>
                        <a:solidFill>
                          <a:srgbClr val="313131"/>
                        </a:solidFill>
                        <a:effectLst/>
                        <a:latin typeface="Arial" charset="0"/>
                        <a:ea typeface="ＭＳ Ｐゴシック" pitchFamily="50" charset="-128"/>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Providers</a:t>
                      </a:r>
                    </a:p>
                  </a:txBody>
                  <a:tcPr marL="86400" marR="86400" marT="46800" marB="46800" vert="vert270"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Nursing</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Educators</a:t>
                      </a:r>
                    </a:p>
                  </a:txBody>
                  <a:tcPr marL="0" marR="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ITS Leaders</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Clinical Leaders</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Medical Affairs</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Professional Practice</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Allied Health</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HIM</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Lab</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Medical Imaging</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Pharmacy</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Privacy &amp; Risk</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Clinical Informatics</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Cerner/Vendors</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Exec Practice Committee</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London </a:t>
                      </a:r>
                      <a:r>
                        <a:rPr kumimoji="0" lang="en-US" sz="800" b="1" i="0" u="none" strike="noStrike" cap="none" normalizeH="0" baseline="0" dirty="0" err="1" smtClean="0">
                          <a:ln>
                            <a:noFill/>
                          </a:ln>
                          <a:solidFill>
                            <a:schemeClr val="bg1"/>
                          </a:solidFill>
                          <a:effectLst/>
                          <a:latin typeface="Arial" charset="0"/>
                        </a:rPr>
                        <a:t>ePractice</a:t>
                      </a:r>
                      <a:r>
                        <a:rPr kumimoji="0" lang="en-US" sz="800" b="1" i="0" u="none" strike="noStrike" cap="none" normalizeH="0" baseline="0" dirty="0" smtClean="0">
                          <a:ln>
                            <a:noFill/>
                          </a:ln>
                          <a:solidFill>
                            <a:schemeClr val="bg1"/>
                          </a:solidFill>
                          <a:effectLst/>
                          <a:latin typeface="Arial" charset="0"/>
                        </a:rPr>
                        <a:t> Committee</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Integrated Care Committee</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Lab Working Group</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Medication Working Group</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Regional</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charset="0"/>
                        </a:rPr>
                        <a:t>Total</a:t>
                      </a:r>
                    </a:p>
                  </a:txBody>
                  <a:tcPr marL="86400" marR="86400" marT="46800" marB="468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r>
              <a:tr h="375146">
                <a:tc>
                  <a:txBody>
                    <a:bodyPr/>
                    <a:lstStyle/>
                    <a:p>
                      <a:pPr marL="0" marR="0" lvl="0" indent="0" algn="l" defTabSz="914400" rtl="0" eaLnBrk="1" fontAlgn="base" latinLnBrk="0" hangingPunct="1">
                        <a:lnSpc>
                          <a:spcPct val="106000"/>
                        </a:lnSpc>
                        <a:spcBef>
                          <a:spcPct val="80000"/>
                        </a:spcBef>
                        <a:spcAft>
                          <a:spcPct val="0"/>
                        </a:spcAft>
                        <a:buClr>
                          <a:schemeClr val="tx2"/>
                        </a:buClr>
                        <a:buSzTx/>
                        <a:buFont typeface="Arial" pitchFamily="34" charset="0"/>
                        <a:buNone/>
                        <a:tabLst>
                          <a:tab pos="5715000" algn="l"/>
                        </a:tabLst>
                        <a:defRPr/>
                      </a:pPr>
                      <a:r>
                        <a:rPr kumimoji="0" lang="en-US" sz="800" b="1" u="none" strike="noStrike" cap="none" normalizeH="0" baseline="0" dirty="0" smtClean="0">
                          <a:ln>
                            <a:noFill/>
                          </a:ln>
                          <a:solidFill>
                            <a:srgbClr val="313131"/>
                          </a:solidFill>
                          <a:effectLst/>
                        </a:rPr>
                        <a:t>Engagement by Resource Group</a:t>
                      </a:r>
                      <a:endParaRPr kumimoji="0" lang="en-US" sz="800" b="1" i="0" u="none" strike="noStrike" cap="none" normalizeH="0" baseline="0" dirty="0" smtClean="0">
                        <a:ln>
                          <a:noFill/>
                        </a:ln>
                        <a:solidFill>
                          <a:srgbClr val="313131"/>
                        </a:solidFill>
                        <a:effectLst/>
                        <a:latin typeface="Arial"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rgbClr val="98B7CC"/>
                    </a:solidFill>
                  </a:tcPr>
                </a:tc>
              </a:tr>
              <a:tr h="375146">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cap="none" normalizeH="0" baseline="0" dirty="0" smtClean="0">
                          <a:ln>
                            <a:noFill/>
                          </a:ln>
                          <a:solidFill>
                            <a:srgbClr val="313131"/>
                          </a:solidFill>
                          <a:effectLst/>
                          <a:latin typeface="+mn-lt"/>
                        </a:rPr>
                        <a:t>Deloitte Interviews</a:t>
                      </a:r>
                      <a:endParaRPr kumimoji="0" lang="en-US" sz="800" b="0" i="0" u="none" strike="noStrike" cap="none" normalizeH="0" baseline="0" dirty="0" smtClean="0">
                        <a:ln>
                          <a:noFill/>
                        </a:ln>
                        <a:solidFill>
                          <a:srgbClr val="313131"/>
                        </a:solidFill>
                        <a:effectLst/>
                        <a:latin typeface="Arial"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10</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5</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30</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375146">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cap="none" normalizeH="0" baseline="0" dirty="0" smtClean="0">
                          <a:ln>
                            <a:noFill/>
                          </a:ln>
                          <a:solidFill>
                            <a:srgbClr val="313131"/>
                          </a:solidFill>
                          <a:effectLst/>
                          <a:latin typeface="+mn-lt"/>
                        </a:rPr>
                        <a:t>Cerner Interviews</a:t>
                      </a:r>
                      <a:endParaRPr kumimoji="0" lang="en-US" sz="800" b="0" i="0" u="none" strike="noStrike" cap="none" normalizeH="0" baseline="0" dirty="0" smtClean="0">
                        <a:ln>
                          <a:noFill/>
                        </a:ln>
                        <a:solidFill>
                          <a:srgbClr val="313131"/>
                        </a:solidFill>
                        <a:effectLst/>
                        <a:latin typeface="Arial"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34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40</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18</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10</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61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239</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375146">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UPMC Interviews</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10</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7445">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Workshop</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9</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5</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375146">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Regional Site Visits</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27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375146">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Consultation with PAC/CAC</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18</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5</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56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375146">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Consultation with CIOC</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512849">
                <a:tc>
                  <a:txBody>
                    <a:bodyPr/>
                    <a:lstStyle/>
                    <a:p>
                      <a:pPr marL="174625" marR="0" lvl="0" indent="-174625" algn="l" defTabSz="914400" rtl="0" eaLnBrk="1" fontAlgn="base" latinLnBrk="0" hangingPunct="1">
                        <a:lnSpc>
                          <a:spcPct val="106000"/>
                        </a:lnSpc>
                        <a:spcBef>
                          <a:spcPct val="80000"/>
                        </a:spcBef>
                        <a:spcAft>
                          <a:spcPct val="0"/>
                        </a:spcAft>
                        <a:buClr>
                          <a:schemeClr val="tx2"/>
                        </a:buClr>
                        <a:buSzTx/>
                        <a:buFont typeface="Arial" pitchFamily="34" charset="0"/>
                        <a:buChar char="•"/>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Optimization project engagement</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800" b="0" i="0" u="none" strike="noStrike">
                          <a:solidFill>
                            <a:srgbClr val="000000"/>
                          </a:solidFill>
                          <a:effectLst/>
                          <a:latin typeface="Arial"/>
                        </a:rPr>
                        <a:t> </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57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21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34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800" b="0" i="0" u="none" strike="noStrike">
                          <a:solidFill>
                            <a:srgbClr val="000000"/>
                          </a:solidFill>
                          <a:effectLst/>
                          <a:latin typeface="Arial"/>
                        </a:rPr>
                        <a:t>39</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800" b="0" i="0" u="none" strike="noStrike">
                          <a:solidFill>
                            <a:srgbClr val="000000"/>
                          </a:solidFill>
                          <a:effectLst/>
                          <a:latin typeface="Arial"/>
                        </a:rPr>
                        <a:t>198</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237445">
                <a:tc>
                  <a:txBody>
                    <a:bodyPr/>
                    <a:lstStyle/>
                    <a:p>
                      <a:pPr marL="0" marR="0" lvl="0" indent="0" algn="l" defTabSz="914400" rtl="0" eaLnBrk="1" fontAlgn="base" latinLnBrk="0" hangingPunct="1">
                        <a:lnSpc>
                          <a:spcPct val="106000"/>
                        </a:lnSpc>
                        <a:spcBef>
                          <a:spcPct val="80000"/>
                        </a:spcBef>
                        <a:spcAft>
                          <a:spcPct val="0"/>
                        </a:spcAft>
                        <a:buClr>
                          <a:schemeClr val="tx2"/>
                        </a:buClr>
                        <a:buSzTx/>
                        <a:buFont typeface="Arial" pitchFamily="34" charset="0"/>
                        <a:buNone/>
                        <a:tabLst>
                          <a:tab pos="5715000" algn="l"/>
                        </a:tabLst>
                      </a:pPr>
                      <a:r>
                        <a:rPr kumimoji="0" lang="en-US" sz="800" b="0" i="0" u="none" strike="noStrike" kern="1200" cap="none" normalizeH="0" baseline="0" dirty="0" smtClean="0">
                          <a:ln>
                            <a:noFill/>
                          </a:ln>
                          <a:solidFill>
                            <a:srgbClr val="313131"/>
                          </a:solidFill>
                          <a:effectLst/>
                          <a:latin typeface="+mn-lt"/>
                          <a:ea typeface="+mn-ea"/>
                          <a:cs typeface="+mn-cs"/>
                        </a:rPr>
                        <a:t>Total</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73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44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36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13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9</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20</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14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5</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29</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6</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57</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21</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34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800" b="0" i="0" u="none" strike="noStrike">
                          <a:solidFill>
                            <a:srgbClr val="000000"/>
                          </a:solidFill>
                          <a:effectLst/>
                          <a:latin typeface="Arial"/>
                        </a:rPr>
                        <a:t>144</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100" b="1" i="0" u="none" strike="noStrike" dirty="0">
                          <a:solidFill>
                            <a:srgbClr val="000000"/>
                          </a:solidFill>
                          <a:effectLst/>
                          <a:latin typeface="Arial"/>
                        </a:rPr>
                        <a:t>603</a:t>
                      </a:r>
                    </a:p>
                  </a:txBody>
                  <a:tcPr marL="0" marR="85725" marT="0" marB="0" anchor="ctr">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894113022"/>
      </p:ext>
    </p:extLst>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144000" cy="675621"/>
          </a:xfrm>
        </p:spPr>
        <p:txBody>
          <a:bodyPr>
            <a:normAutofit fontScale="90000"/>
          </a:bodyPr>
          <a:lstStyle/>
          <a:p>
            <a:r>
              <a:rPr lang="en-US" sz="2300" b="1" dirty="0" smtClean="0"/>
              <a:t>These inputs where then used to shape 113 potential projects that could be included in Optimization </a:t>
            </a:r>
            <a:endParaRPr lang="en-US" sz="2300" b="1" dirty="0"/>
          </a:p>
        </p:txBody>
      </p:sp>
      <p:grpSp>
        <p:nvGrpSpPr>
          <p:cNvPr id="8" name="Group 7"/>
          <p:cNvGrpSpPr/>
          <p:nvPr/>
        </p:nvGrpSpPr>
        <p:grpSpPr>
          <a:xfrm>
            <a:off x="1295400" y="1066800"/>
            <a:ext cx="6276271" cy="5585275"/>
            <a:chOff x="2372182" y="1691640"/>
            <a:chExt cx="4021176" cy="4251778"/>
          </a:xfrm>
        </p:grpSpPr>
        <p:sp>
          <p:nvSpPr>
            <p:cNvPr id="9" name="Freeform 2"/>
            <p:cNvSpPr>
              <a:spLocks/>
            </p:cNvSpPr>
            <p:nvPr/>
          </p:nvSpPr>
          <p:spPr bwMode="blackWhite">
            <a:xfrm>
              <a:off x="2372182" y="2414406"/>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rgbClr val="A2C109"/>
            </a:solidFill>
            <a:ln w="12700" cap="rnd">
              <a:solidFill>
                <a:schemeClr val="bg1"/>
              </a:solidFill>
              <a:round/>
              <a:headEnd/>
              <a:tailEnd/>
            </a:ln>
          </p:spPr>
          <p:txBody>
            <a:bodyPr lIns="36000" tIns="36000" rIns="36000" bIns="36000" anchor="ctr"/>
            <a:lstStyle/>
            <a:p>
              <a:pPr algn="ctr">
                <a:defRPr/>
              </a:pPr>
              <a:r>
                <a:rPr lang="en-US" dirty="0"/>
                <a:t>Consultations with regional sites</a:t>
              </a:r>
            </a:p>
          </p:txBody>
        </p:sp>
        <p:sp>
          <p:nvSpPr>
            <p:cNvPr id="10" name="Freeform 2"/>
            <p:cNvSpPr>
              <a:spLocks/>
            </p:cNvSpPr>
            <p:nvPr/>
          </p:nvSpPr>
          <p:spPr bwMode="blackWhite">
            <a:xfrm>
              <a:off x="3605530" y="1691640"/>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accent6">
                <a:lumMod val="75000"/>
              </a:schemeClr>
            </a:solidFill>
            <a:ln w="12700" cap="rnd">
              <a:solidFill>
                <a:schemeClr val="bg1"/>
              </a:solidFill>
              <a:round/>
              <a:headEnd/>
              <a:tailEnd/>
            </a:ln>
          </p:spPr>
          <p:txBody>
            <a:bodyPr lIns="36000" tIns="36000" rIns="36000" bIns="36000" anchor="ctr"/>
            <a:lstStyle/>
            <a:p>
              <a:pPr algn="ctr">
                <a:defRPr/>
              </a:pPr>
              <a:r>
                <a:rPr lang="en-US" dirty="0">
                  <a:solidFill>
                    <a:schemeClr val="bg1"/>
                  </a:solidFill>
                </a:rPr>
                <a:t>Cerner 170-Page Report</a:t>
              </a:r>
            </a:p>
          </p:txBody>
        </p:sp>
        <p:sp>
          <p:nvSpPr>
            <p:cNvPr id="11" name="Freeform 2"/>
            <p:cNvSpPr>
              <a:spLocks/>
            </p:cNvSpPr>
            <p:nvPr/>
          </p:nvSpPr>
          <p:spPr bwMode="blackWhite">
            <a:xfrm>
              <a:off x="4838878" y="2414406"/>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rgbClr val="92D050"/>
            </a:solidFill>
            <a:ln w="12700" cap="rnd">
              <a:solidFill>
                <a:schemeClr val="bg1"/>
              </a:solidFill>
              <a:round/>
              <a:headEnd/>
              <a:tailEnd/>
            </a:ln>
          </p:spPr>
          <p:txBody>
            <a:bodyPr lIns="36000" tIns="36000" rIns="36000" bIns="36000" anchor="ctr"/>
            <a:lstStyle/>
            <a:p>
              <a:pPr algn="ctr">
                <a:defRPr/>
              </a:pPr>
              <a:r>
                <a:rPr lang="en-US" dirty="0">
                  <a:solidFill>
                    <a:srgbClr val="313131"/>
                  </a:solidFill>
                </a:rPr>
                <a:t>UPMC Report</a:t>
              </a:r>
            </a:p>
          </p:txBody>
        </p:sp>
        <p:sp>
          <p:nvSpPr>
            <p:cNvPr id="12" name="Freeform 2"/>
            <p:cNvSpPr>
              <a:spLocks/>
            </p:cNvSpPr>
            <p:nvPr/>
          </p:nvSpPr>
          <p:spPr bwMode="blackWhite">
            <a:xfrm>
              <a:off x="3605530" y="3137172"/>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solidFill>
            <a:ln w="12700" cap="rnd">
              <a:solidFill>
                <a:schemeClr val="bg1"/>
              </a:solidFill>
              <a:round/>
              <a:headEnd/>
              <a:tailEnd/>
            </a:ln>
          </p:spPr>
          <p:txBody>
            <a:bodyPr lIns="36000" tIns="36000" rIns="36000" bIns="36000" anchor="ctr"/>
            <a:lstStyle/>
            <a:p>
              <a:pPr algn="ctr">
                <a:defRPr/>
              </a:pPr>
              <a:r>
                <a:rPr lang="en-US" sz="3200" b="1" dirty="0">
                  <a:solidFill>
                    <a:schemeClr val="bg1"/>
                  </a:solidFill>
                </a:rPr>
                <a:t>113</a:t>
              </a:r>
              <a:r>
                <a:rPr lang="en-US" dirty="0" smtClean="0">
                  <a:solidFill>
                    <a:schemeClr val="bg1"/>
                  </a:solidFill>
                </a:rPr>
                <a:t>  </a:t>
              </a:r>
              <a:br>
                <a:rPr lang="en-US" dirty="0" smtClean="0">
                  <a:solidFill>
                    <a:schemeClr val="bg1"/>
                  </a:solidFill>
                </a:rPr>
              </a:br>
              <a:r>
                <a:rPr lang="en-US" dirty="0">
                  <a:solidFill>
                    <a:schemeClr val="bg1"/>
                  </a:solidFill>
                </a:rPr>
                <a:t>potential projects </a:t>
              </a:r>
            </a:p>
          </p:txBody>
        </p:sp>
        <p:sp>
          <p:nvSpPr>
            <p:cNvPr id="13" name="Freeform 2"/>
            <p:cNvSpPr>
              <a:spLocks/>
            </p:cNvSpPr>
            <p:nvPr/>
          </p:nvSpPr>
          <p:spPr bwMode="blackWhite">
            <a:xfrm>
              <a:off x="2372182" y="3870824"/>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accent6">
                <a:lumMod val="40000"/>
                <a:lumOff val="60000"/>
              </a:schemeClr>
            </a:solidFill>
            <a:ln w="12700" cap="rnd">
              <a:solidFill>
                <a:schemeClr val="bg1"/>
              </a:solidFill>
              <a:round/>
              <a:headEnd/>
              <a:tailEnd/>
            </a:ln>
          </p:spPr>
          <p:txBody>
            <a:bodyPr lIns="36000" tIns="36000" rIns="36000" bIns="36000" anchor="ctr"/>
            <a:lstStyle/>
            <a:p>
              <a:pPr algn="ctr">
                <a:defRPr/>
              </a:pPr>
              <a:r>
                <a:rPr lang="en-US" dirty="0">
                  <a:solidFill>
                    <a:srgbClr val="002060"/>
                  </a:solidFill>
                </a:rPr>
                <a:t>Workshop conducted with CIs and NETs</a:t>
              </a:r>
            </a:p>
          </p:txBody>
        </p:sp>
        <p:sp>
          <p:nvSpPr>
            <p:cNvPr id="14" name="Freeform 2"/>
            <p:cNvSpPr>
              <a:spLocks/>
            </p:cNvSpPr>
            <p:nvPr/>
          </p:nvSpPr>
          <p:spPr bwMode="blackWhite">
            <a:xfrm>
              <a:off x="4838878" y="3870824"/>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rgbClr val="00B0F0"/>
            </a:solidFill>
            <a:ln w="12700" cap="rnd">
              <a:solidFill>
                <a:schemeClr val="bg1"/>
              </a:solidFill>
              <a:round/>
              <a:headEnd/>
              <a:tailEnd/>
            </a:ln>
          </p:spPr>
          <p:txBody>
            <a:bodyPr lIns="36000" tIns="36000" rIns="36000" bIns="36000" anchor="ctr"/>
            <a:lstStyle/>
            <a:p>
              <a:pPr algn="ctr">
                <a:defRPr/>
              </a:pPr>
              <a:r>
                <a:rPr lang="en-US" dirty="0"/>
                <a:t>Stakeholder Interviews</a:t>
              </a:r>
            </a:p>
          </p:txBody>
        </p:sp>
        <p:sp>
          <p:nvSpPr>
            <p:cNvPr id="15" name="Freeform 2"/>
            <p:cNvSpPr>
              <a:spLocks/>
            </p:cNvSpPr>
            <p:nvPr>
              <p:custDataLst>
                <p:tags r:id="rId1"/>
              </p:custDataLst>
            </p:nvPr>
          </p:nvSpPr>
          <p:spPr bwMode="blackWhite">
            <a:xfrm>
              <a:off x="3605530" y="4571818"/>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rgbClr val="00B050"/>
            </a:solidFill>
            <a:ln w="12700" cap="rnd">
              <a:solidFill>
                <a:schemeClr val="bg1"/>
              </a:solidFill>
              <a:round/>
              <a:headEnd/>
              <a:tailEnd/>
            </a:ln>
          </p:spPr>
          <p:txBody>
            <a:bodyPr lIns="36000" tIns="36000" rIns="36000" bIns="36000" anchor="ctr"/>
            <a:lstStyle/>
            <a:p>
              <a:pPr algn="ctr">
                <a:defRPr/>
              </a:pPr>
              <a:r>
                <a:rPr lang="en-US" dirty="0"/>
                <a:t>Letters </a:t>
              </a:r>
              <a:br>
                <a:rPr lang="en-US" dirty="0"/>
              </a:br>
              <a:r>
                <a:rPr lang="en-US" dirty="0"/>
                <a:t>from various </a:t>
              </a:r>
            </a:p>
            <a:p>
              <a:pPr algn="ctr">
                <a:defRPr/>
              </a:pPr>
              <a:r>
                <a:rPr lang="en-US" dirty="0"/>
                <a:t>stakeholders and services</a:t>
              </a:r>
              <a:br>
                <a:rPr lang="en-US" dirty="0"/>
              </a:br>
              <a:r>
                <a:rPr lang="en-US" dirty="0"/>
                <a:t>e.g. Ortho, </a:t>
              </a:r>
              <a:br>
                <a:rPr lang="en-US" dirty="0"/>
              </a:br>
              <a:r>
                <a:rPr lang="en-US" dirty="0" err="1"/>
                <a:t>Schulich</a:t>
              </a:r>
              <a:endParaRPr lang="en-US" dirty="0"/>
            </a:p>
          </p:txBody>
        </p:sp>
      </p:grpSp>
    </p:spTree>
    <p:extLst>
      <p:ext uri="{BB962C8B-B14F-4D97-AF65-F5344CB8AC3E}">
        <p14:creationId xmlns:p14="http://schemas.microsoft.com/office/powerpoint/2010/main" val="2194042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15962"/>
          </a:xfrm>
        </p:spPr>
        <p:txBody>
          <a:bodyPr>
            <a:normAutofit fontScale="90000"/>
          </a:bodyPr>
          <a:lstStyle/>
          <a:p>
            <a:r>
              <a:rPr lang="en-US" sz="2200" dirty="0" smtClean="0"/>
              <a:t>These potential project  were then grouped into similar applications or work streams, with a consolidated list of 32 potential projects as a result</a:t>
            </a:r>
            <a:endParaRPr lang="en-US" sz="2200" dirty="0"/>
          </a:p>
        </p:txBody>
      </p:sp>
      <p:graphicFrame>
        <p:nvGraphicFramePr>
          <p:cNvPr id="7" name="Table 6"/>
          <p:cNvGraphicFramePr>
            <a:graphicFrameLocks noGrp="1"/>
          </p:cNvGraphicFramePr>
          <p:nvPr>
            <p:extLst>
              <p:ext uri="{D42A27DB-BD31-4B8C-83A1-F6EECF244321}">
                <p14:modId xmlns:p14="http://schemas.microsoft.com/office/powerpoint/2010/main" val="143901714"/>
              </p:ext>
            </p:extLst>
          </p:nvPr>
        </p:nvGraphicFramePr>
        <p:xfrm>
          <a:off x="152400" y="1219195"/>
          <a:ext cx="8763001" cy="4876803"/>
        </p:xfrm>
        <a:graphic>
          <a:graphicData uri="http://schemas.openxmlformats.org/drawingml/2006/table">
            <a:tbl>
              <a:tblPr>
                <a:tableStyleId>{8799B23B-EC83-4686-B30A-512413B5E67A}</a:tableStyleId>
              </a:tblPr>
              <a:tblGrid>
                <a:gridCol w="332605"/>
                <a:gridCol w="4102114"/>
                <a:gridCol w="337038"/>
                <a:gridCol w="3991244"/>
              </a:tblGrid>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Ambulatory Optimization </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18</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Order Entry Workflow Optimization</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2</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Clinical Alerts Optimization</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19</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Radiology Workflow Improvement</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r>
              <a:tr h="348993">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3</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Device Assessment</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20</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Cardiology</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4</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err="1" smtClean="0">
                          <a:solidFill>
                            <a:schemeClr val="tx1"/>
                          </a:solidFill>
                          <a:effectLst/>
                          <a:latin typeface="Arial" pitchFamily="34" charset="0"/>
                          <a:cs typeface="Arial" pitchFamily="34" charset="0"/>
                        </a:rPr>
                        <a:t>MPage</a:t>
                      </a:r>
                      <a:r>
                        <a:rPr lang="en-US" sz="1100" u="none" strike="noStrike" dirty="0" smtClean="0">
                          <a:solidFill>
                            <a:schemeClr val="tx1"/>
                          </a:solidFill>
                          <a:effectLst/>
                          <a:latin typeface="Arial" pitchFamily="34" charset="0"/>
                          <a:cs typeface="Arial" pitchFamily="34" charset="0"/>
                        </a:rPr>
                        <a:t> Improvement Project</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21</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Blood</a:t>
                      </a:r>
                      <a:r>
                        <a:rPr lang="en-US" sz="1100" b="0" i="0" u="none" strike="noStrike" baseline="0" dirty="0" smtClean="0">
                          <a:solidFill>
                            <a:schemeClr val="tx1"/>
                          </a:solidFill>
                          <a:effectLst/>
                          <a:latin typeface="Arial" pitchFamily="34" charset="0"/>
                          <a:cs typeface="Arial" pitchFamily="34" charset="0"/>
                        </a:rPr>
                        <a:t> Product Administration</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5</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ED Workflow Optimization</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22</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Downtime</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6</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Foundations Improvement Project for Core</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23</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Care Compass</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7</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Med Project</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24</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X-R Charting</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8</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Encounter</a:t>
                      </a:r>
                      <a:r>
                        <a:rPr lang="en-US" sz="1100" b="0" i="0" u="none" strike="noStrike" baseline="0" dirty="0" smtClean="0">
                          <a:solidFill>
                            <a:schemeClr val="tx1"/>
                          </a:solidFill>
                          <a:effectLst/>
                          <a:latin typeface="Arial" pitchFamily="34" charset="0"/>
                          <a:cs typeface="Arial" pitchFamily="34" charset="0"/>
                        </a:rPr>
                        <a:t> Strategy</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25</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err="1" smtClean="0">
                          <a:solidFill>
                            <a:schemeClr val="tx1"/>
                          </a:solidFill>
                          <a:effectLst/>
                          <a:latin typeface="Arial" pitchFamily="34" charset="0"/>
                          <a:cs typeface="Arial" pitchFamily="34" charset="0"/>
                        </a:rPr>
                        <a:t>Clairvia</a:t>
                      </a:r>
                      <a:r>
                        <a:rPr lang="en-US" sz="1100" b="0" i="0" u="none" strike="noStrike" dirty="0" smtClean="0">
                          <a:solidFill>
                            <a:schemeClr val="tx1"/>
                          </a:solidFill>
                          <a:effectLst/>
                          <a:latin typeface="Arial" pitchFamily="34" charset="0"/>
                          <a:cs typeface="Arial" pitchFamily="34" charset="0"/>
                        </a:rPr>
                        <a:t> (or</a:t>
                      </a:r>
                      <a:r>
                        <a:rPr lang="en-US" sz="1100" b="0" i="0" u="none" strike="noStrike" baseline="0" dirty="0" smtClean="0">
                          <a:solidFill>
                            <a:schemeClr val="tx1"/>
                          </a:solidFill>
                          <a:effectLst/>
                          <a:latin typeface="Arial" pitchFamily="34" charset="0"/>
                          <a:cs typeface="Arial" pitchFamily="34" charset="0"/>
                        </a:rPr>
                        <a:t> other workload measurement tool)</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9</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HIM Clean Up</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26</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Oncology</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10</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Discharge</a:t>
                      </a:r>
                      <a:r>
                        <a:rPr lang="en-US" sz="1100" b="0" i="0" u="none" strike="noStrike" baseline="0" dirty="0" smtClean="0">
                          <a:solidFill>
                            <a:schemeClr val="tx1"/>
                          </a:solidFill>
                          <a:effectLst/>
                          <a:latin typeface="Arial" pitchFamily="34" charset="0"/>
                          <a:cs typeface="Arial" pitchFamily="34" charset="0"/>
                        </a:rPr>
                        <a:t> Process Optimization</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27</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Anesthesia</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327245">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11</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Improve Patient Scheduling and Access Management</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28</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Training</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12</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Improve User Management</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29</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Perioperative Functional</a:t>
                      </a:r>
                      <a:r>
                        <a:rPr lang="en-US" sz="1100" u="none" strike="noStrike" baseline="0" dirty="0" smtClean="0">
                          <a:solidFill>
                            <a:schemeClr val="tx1"/>
                          </a:solidFill>
                          <a:effectLst/>
                          <a:latin typeface="Arial" pitchFamily="34" charset="0"/>
                          <a:cs typeface="Arial" pitchFamily="34" charset="0"/>
                        </a:rPr>
                        <a:t> Improvements</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13</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Misc. Laboratory Improvement Project</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30</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chemeClr val="tx1"/>
                          </a:solidFill>
                          <a:effectLst/>
                          <a:latin typeface="Arial" pitchFamily="34" charset="0"/>
                          <a:ea typeface="+mn-ea"/>
                          <a:cs typeface="Arial" pitchFamily="34" charset="0"/>
                        </a:rPr>
                        <a:t>Benefits</a:t>
                      </a:r>
                      <a:endParaRPr lang="en-US" sz="1100" b="0" i="0" u="none" strike="noStrike" kern="1200" dirty="0">
                        <a:solidFill>
                          <a:schemeClr val="tx1"/>
                        </a:solidFill>
                        <a:effectLst/>
                        <a:latin typeface="Arial" pitchFamily="34" charset="0"/>
                        <a:ea typeface="+mn-ea"/>
                        <a:cs typeface="Arial" pitchFamily="34" charset="0"/>
                      </a:endParaRPr>
                    </a:p>
                  </a:txBody>
                  <a:tcPr marL="8659" marR="8659" marT="8404" marB="0" anchor="ctr"/>
                </a:tc>
              </a:tr>
              <a:tr h="277238">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14</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Nursing</a:t>
                      </a:r>
                      <a:r>
                        <a:rPr lang="en-US" sz="1100" u="none" strike="noStrike" baseline="0" dirty="0" smtClean="0">
                          <a:solidFill>
                            <a:schemeClr val="tx1"/>
                          </a:solidFill>
                          <a:effectLst/>
                          <a:latin typeface="Arial" pitchFamily="34" charset="0"/>
                          <a:cs typeface="Arial" pitchFamily="34" charset="0"/>
                        </a:rPr>
                        <a:t> Workflow Optimization</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31</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Arial" pitchFamily="34" charset="0"/>
                          <a:cs typeface="Arial" pitchFamily="34" charset="0"/>
                        </a:rPr>
                        <a:t>Governance</a:t>
                      </a:r>
                      <a:r>
                        <a:rPr lang="en-US" sz="1100" b="0" i="0" u="none" strike="noStrike" baseline="0" dirty="0" smtClean="0">
                          <a:solidFill>
                            <a:schemeClr val="tx1"/>
                          </a:solidFill>
                          <a:effectLst/>
                          <a:latin typeface="Arial" pitchFamily="34" charset="0"/>
                          <a:cs typeface="Arial" pitchFamily="34" charset="0"/>
                        </a:rPr>
                        <a:t> and Resources</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r>
              <a:tr h="361626">
                <a:tc>
                  <a:txBody>
                    <a:bodyPr/>
                    <a:lstStyle/>
                    <a:p>
                      <a:pPr marL="0" indent="0" algn="ctr" fontAlgn="ctr">
                        <a:lnSpc>
                          <a:spcPct val="100000"/>
                        </a:lnSpc>
                        <a:spcBef>
                          <a:spcPts val="0"/>
                        </a:spcBef>
                        <a:spcAft>
                          <a:spcPts val="0"/>
                        </a:spcAft>
                        <a:buFont typeface="+mj-lt"/>
                        <a:buNone/>
                      </a:pPr>
                      <a:r>
                        <a:rPr lang="en-US" sz="1100" u="none" strike="noStrike" dirty="0" smtClean="0">
                          <a:solidFill>
                            <a:schemeClr val="tx1"/>
                          </a:solidFill>
                          <a:effectLst/>
                          <a:latin typeface="Arial" pitchFamily="34" charset="0"/>
                          <a:cs typeface="Arial" pitchFamily="34" charset="0"/>
                        </a:rPr>
                        <a:t>15</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Med Rec Workflow Optimization</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32</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effectLst/>
                          <a:latin typeface="Arial" pitchFamily="34" charset="0"/>
                          <a:cs typeface="Arial" pitchFamily="34" charset="0"/>
                        </a:rPr>
                        <a:t>Message Centre</a:t>
                      </a:r>
                    </a:p>
                  </a:txBody>
                  <a:tcPr marL="8659" marR="8659" marT="8404" marB="0" anchor="ctr"/>
                </a:tc>
              </a:tr>
              <a:tr h="273977">
                <a:tc>
                  <a:txBody>
                    <a:bodyPr/>
                    <a:lstStyle/>
                    <a:p>
                      <a:pPr algn="ctr" fontAlgn="ctr">
                        <a:lnSpc>
                          <a:spcPct val="100000"/>
                        </a:lnSpc>
                        <a:spcBef>
                          <a:spcPts val="0"/>
                        </a:spcBef>
                        <a:spcAft>
                          <a:spcPts val="0"/>
                        </a:spcAft>
                      </a:pPr>
                      <a:r>
                        <a:rPr lang="en-US" sz="1100" u="none" strike="noStrike" dirty="0" smtClean="0">
                          <a:solidFill>
                            <a:schemeClr val="tx1"/>
                          </a:solidFill>
                          <a:effectLst/>
                          <a:latin typeface="Arial" pitchFamily="34" charset="0"/>
                          <a:cs typeface="Arial" pitchFamily="34" charset="0"/>
                        </a:rPr>
                        <a:t>16</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algn="l" fontAlgn="b">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Order</a:t>
                      </a:r>
                      <a:r>
                        <a:rPr lang="en-US" sz="1100" b="0" i="0" u="none" strike="noStrike" baseline="0" dirty="0" smtClean="0">
                          <a:solidFill>
                            <a:schemeClr val="tx1"/>
                          </a:solidFill>
                          <a:effectLst/>
                          <a:latin typeface="Arial" pitchFamily="34" charset="0"/>
                          <a:cs typeface="Arial" pitchFamily="34" charset="0"/>
                        </a:rPr>
                        <a:t> Set Design</a:t>
                      </a:r>
                      <a:endParaRPr lang="en-US" sz="1100" b="0" i="0" u="none" strike="noStrike" dirty="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endParaRPr lang="en-US" sz="1100" b="0" i="0" u="none" strike="noStrike" dirty="0">
                        <a:solidFill>
                          <a:schemeClr val="bg1"/>
                        </a:solidFill>
                        <a:effectLst/>
                        <a:latin typeface="Arial" pitchFamily="34" charset="0"/>
                        <a:cs typeface="Arial" pitchFamily="34" charset="0"/>
                      </a:endParaRPr>
                    </a:p>
                  </a:txBody>
                  <a:tcPr marL="7579" marR="7579" marT="7356" marB="0" anchor="ctr">
                    <a:solidFill>
                      <a:schemeClr val="bg1"/>
                    </a:solidFill>
                  </a:tcPr>
                </a:tc>
                <a:tc>
                  <a:txBody>
                    <a:bodyPr/>
                    <a:lstStyle/>
                    <a:p>
                      <a:pPr marL="91440" algn="l" fontAlgn="b">
                        <a:lnSpc>
                          <a:spcPct val="100000"/>
                        </a:lnSpc>
                        <a:spcBef>
                          <a:spcPts val="0"/>
                        </a:spcBef>
                        <a:spcAft>
                          <a:spcPts val="0"/>
                        </a:spcAft>
                      </a:pP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r h="273977">
                <a:tc>
                  <a:txBody>
                    <a:bodyPr/>
                    <a:lstStyle/>
                    <a:p>
                      <a:pPr algn="ctr" fontAlgn="ctr">
                        <a:lnSpc>
                          <a:spcPct val="100000"/>
                        </a:lnSpc>
                        <a:spcBef>
                          <a:spcPts val="0"/>
                        </a:spcBef>
                        <a:spcAft>
                          <a:spcPts val="0"/>
                        </a:spcAft>
                      </a:pPr>
                      <a:r>
                        <a:rPr lang="en-US" sz="1100" b="0" i="0" u="none" strike="noStrike" dirty="0" smtClean="0">
                          <a:solidFill>
                            <a:schemeClr val="tx1"/>
                          </a:solidFill>
                          <a:effectLst/>
                          <a:latin typeface="Arial" pitchFamily="34" charset="0"/>
                          <a:cs typeface="Arial" pitchFamily="34" charset="0"/>
                        </a:rPr>
                        <a:t>17</a:t>
                      </a:r>
                      <a:endParaRPr lang="en-US" sz="1100" b="0" i="0" u="none" strike="noStrike" dirty="0">
                        <a:solidFill>
                          <a:schemeClr val="tx1"/>
                        </a:solidFill>
                        <a:effectLst/>
                        <a:latin typeface="Arial" pitchFamily="34" charset="0"/>
                        <a:cs typeface="Arial" pitchFamily="34" charset="0"/>
                      </a:endParaRPr>
                    </a:p>
                  </a:txBody>
                  <a:tcPr marL="7579" marR="7579" marT="7356" marB="0" anchor="ctr">
                    <a:solidFill>
                      <a:schemeClr val="accent4">
                        <a:lumMod val="20000"/>
                        <a:lumOff val="80000"/>
                      </a:schemeClr>
                    </a:solidFill>
                  </a:tcPr>
                </a:tc>
                <a:tc>
                  <a:txBody>
                    <a:bodyPr/>
                    <a:lstStyle/>
                    <a:p>
                      <a:pPr marL="91440" marR="0" indent="0" algn="l" defTabSz="1018824"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effectLst/>
                          <a:latin typeface="Arial" pitchFamily="34" charset="0"/>
                          <a:cs typeface="Arial" pitchFamily="34" charset="0"/>
                        </a:rPr>
                        <a:t>Order Entry Clean-up</a:t>
                      </a:r>
                      <a:endParaRPr lang="en-US" sz="1100" b="0" i="0" u="none" strike="noStrike" dirty="0" smtClean="0">
                        <a:solidFill>
                          <a:schemeClr val="tx1"/>
                        </a:solidFill>
                        <a:effectLst/>
                        <a:latin typeface="Arial" pitchFamily="34" charset="0"/>
                        <a:cs typeface="Arial" pitchFamily="34" charset="0"/>
                      </a:endParaRPr>
                    </a:p>
                  </a:txBody>
                  <a:tcPr marL="8659" marR="8659" marT="8404" marB="0" anchor="ctr"/>
                </a:tc>
                <a:tc>
                  <a:txBody>
                    <a:bodyPr/>
                    <a:lstStyle/>
                    <a:p>
                      <a:pPr algn="ctr" fontAlgn="ctr">
                        <a:lnSpc>
                          <a:spcPct val="100000"/>
                        </a:lnSpc>
                        <a:spcBef>
                          <a:spcPts val="0"/>
                        </a:spcBef>
                        <a:spcAft>
                          <a:spcPts val="0"/>
                        </a:spcAft>
                      </a:pPr>
                      <a:endParaRPr lang="en-US" sz="1100" b="0" i="0" u="none" strike="noStrike" dirty="0">
                        <a:solidFill>
                          <a:schemeClr val="bg1"/>
                        </a:solidFill>
                        <a:effectLst/>
                        <a:latin typeface="Arial" pitchFamily="34" charset="0"/>
                        <a:cs typeface="Arial" pitchFamily="34" charset="0"/>
                      </a:endParaRPr>
                    </a:p>
                  </a:txBody>
                  <a:tcPr marL="7579" marR="7579" marT="7356" marB="0" anchor="ctr">
                    <a:solidFill>
                      <a:schemeClr val="bg1"/>
                    </a:solidFill>
                  </a:tcPr>
                </a:tc>
                <a:tc>
                  <a:txBody>
                    <a:bodyPr/>
                    <a:lstStyle/>
                    <a:p>
                      <a:pPr marL="91440" algn="l" fontAlgn="b">
                        <a:lnSpc>
                          <a:spcPct val="100000"/>
                        </a:lnSpc>
                        <a:spcBef>
                          <a:spcPts val="0"/>
                        </a:spcBef>
                        <a:spcAft>
                          <a:spcPts val="0"/>
                        </a:spcAft>
                      </a:pPr>
                      <a:endParaRPr lang="en-US" sz="1100" b="0" i="0" u="none" strike="noStrike" dirty="0">
                        <a:solidFill>
                          <a:schemeClr val="tx1"/>
                        </a:solidFill>
                        <a:effectLst/>
                        <a:latin typeface="Arial" pitchFamily="34" charset="0"/>
                        <a:cs typeface="Arial" pitchFamily="34" charset="0"/>
                      </a:endParaRPr>
                    </a:p>
                  </a:txBody>
                  <a:tcPr marL="8659" marR="8659" marT="8404" marB="0" anchor="ctr"/>
                </a:tc>
              </a:tr>
            </a:tbl>
          </a:graphicData>
        </a:graphic>
      </p:graphicFrame>
    </p:spTree>
    <p:extLst>
      <p:ext uri="{BB962C8B-B14F-4D97-AF65-F5344CB8AC3E}">
        <p14:creationId xmlns:p14="http://schemas.microsoft.com/office/powerpoint/2010/main" val="458944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89" name="Title 1"/>
          <p:cNvSpPr>
            <a:spLocks noGrp="1"/>
          </p:cNvSpPr>
          <p:nvPr>
            <p:ph type="title"/>
          </p:nvPr>
        </p:nvSpPr>
        <p:spPr>
          <a:xfrm>
            <a:off x="152400" y="76200"/>
            <a:ext cx="8686800" cy="457200"/>
          </a:xfrm>
        </p:spPr>
        <p:txBody>
          <a:bodyPr/>
          <a:lstStyle/>
          <a:p>
            <a:r>
              <a:rPr lang="en-US" sz="1600" b="1" dirty="0" smtClean="0">
                <a:solidFill>
                  <a:schemeClr val="tx1"/>
                </a:solidFill>
                <a:latin typeface="Arial" pitchFamily="34" charset="0"/>
                <a:cs typeface="Arial" pitchFamily="34" charset="0"/>
              </a:rPr>
              <a:t>On December 18 2014, the Integrated Care Committee approved the following projects moving forward as the Optimization Projects </a:t>
            </a:r>
          </a:p>
        </p:txBody>
      </p:sp>
      <p:sp>
        <p:nvSpPr>
          <p:cNvPr id="3" name="Slide Number Placeholder 2"/>
          <p:cNvSpPr>
            <a:spLocks noGrp="1"/>
          </p:cNvSpPr>
          <p:nvPr>
            <p:ph type="sldNum" sz="quarter" idx="4"/>
          </p:nvPr>
        </p:nvSpPr>
        <p:spPr>
          <a:xfrm>
            <a:off x="7971997" y="6061049"/>
            <a:ext cx="792088" cy="252000"/>
          </a:xfrm>
        </p:spPr>
        <p:txBody>
          <a:bodyPr/>
          <a:lstStyle/>
          <a:p>
            <a:fld id="{95CC1D26-A9BD-4BDE-BDD9-08EDBAE96860}" type="slidenum">
              <a:rPr lang="en-GB" smtClean="0"/>
              <a:pPr/>
              <a:t>23</a:t>
            </a:fld>
            <a:endParaRPr lang="en-GB" dirty="0"/>
          </a:p>
        </p:txBody>
      </p:sp>
      <p:graphicFrame>
        <p:nvGraphicFramePr>
          <p:cNvPr id="5" name="Group 3"/>
          <p:cNvGraphicFramePr>
            <a:graphicFrameLocks noGrp="1"/>
          </p:cNvGraphicFramePr>
          <p:nvPr>
            <p:extLst>
              <p:ext uri="{D42A27DB-BD31-4B8C-83A1-F6EECF244321}">
                <p14:modId xmlns:p14="http://schemas.microsoft.com/office/powerpoint/2010/main" val="3218675700"/>
              </p:ext>
            </p:extLst>
          </p:nvPr>
        </p:nvGraphicFramePr>
        <p:xfrm>
          <a:off x="138542" y="570400"/>
          <a:ext cx="8700642" cy="2530435"/>
        </p:xfrm>
        <a:graphic>
          <a:graphicData uri="http://schemas.openxmlformats.org/drawingml/2006/table">
            <a:tbl>
              <a:tblPr>
                <a:tableStyleId>{8799B23B-EC83-4686-B30A-512413B5E67A}</a:tableStyleId>
              </a:tblPr>
              <a:tblGrid>
                <a:gridCol w="3722802"/>
                <a:gridCol w="414820"/>
                <a:gridCol w="414820"/>
                <a:gridCol w="414820"/>
                <a:gridCol w="414820"/>
                <a:gridCol w="414820"/>
                <a:gridCol w="414820"/>
                <a:gridCol w="414820"/>
                <a:gridCol w="414820"/>
                <a:gridCol w="414820"/>
                <a:gridCol w="414820"/>
                <a:gridCol w="414820"/>
                <a:gridCol w="414820"/>
              </a:tblGrid>
              <a:tr h="152969">
                <a:tc>
                  <a:txBody>
                    <a:bodyPr/>
                    <a:lstStyle/>
                    <a:p>
                      <a:pPr marL="0" marR="0" lvl="0" indent="0" algn="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altLang="ja-JP" sz="80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Month</a:t>
                      </a:r>
                      <a:endParaRPr kumimoji="0" lang="en-US" altLang="ja-JP" sz="800" b="0" i="0" u="none" strike="noStrike" cap="none" normalizeH="0" baseline="0" dirty="0" smtClean="0">
                        <a:ln>
                          <a:noFill/>
                        </a:ln>
                        <a:solidFill>
                          <a:srgbClr val="313131"/>
                        </a:solidFill>
                        <a:effectLst/>
                        <a:latin typeface="Arial" panose="020B0604020202020204" pitchFamily="34" charset="0"/>
                        <a:ea typeface="ＭＳ Ｐゴシック" pitchFamily="50" charset="-128"/>
                        <a:cs typeface="Arial" panose="020B0604020202020204" pitchFamily="34" charset="0"/>
                      </a:endParaRP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a:t>
                      </a: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2</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3</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4</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5</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6</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7</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8</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9</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10</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11</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c>
                  <a:txBody>
                    <a:bodyPr/>
                    <a:lstStyle/>
                    <a:p>
                      <a:pPr marL="0" marR="0" lvl="0" indent="0" algn="ctr"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12</a:t>
                      </a:r>
                    </a:p>
                  </a:txBody>
                  <a:tcPr marL="86400" marR="86400"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C8C8C"/>
                    </a:solidFill>
                  </a:tcPr>
                </a:tc>
              </a:tr>
              <a:tr h="159515">
                <a:tc gridSpan="13">
                  <a:txBody>
                    <a:bodyPr/>
                    <a:lstStyle/>
                    <a:p>
                      <a:pPr marL="0" marR="0" lvl="0" indent="0" algn="l" defTabSz="914400" rtl="0" eaLnBrk="1" fontAlgn="base" latinLnBrk="0" hangingPunct="1">
                        <a:lnSpc>
                          <a:spcPct val="106000"/>
                        </a:lnSpc>
                        <a:spcBef>
                          <a:spcPct val="80000"/>
                        </a:spcBef>
                        <a:spcAft>
                          <a:spcPct val="0"/>
                        </a:spcAft>
                        <a:buClr>
                          <a:schemeClr val="tx2"/>
                        </a:buClr>
                        <a:buSzTx/>
                        <a:buFont typeface="Arial" pitchFamily="34" charset="0"/>
                        <a:buNone/>
                        <a:tabLst>
                          <a:tab pos="5715000" algn="l"/>
                        </a:tabLst>
                      </a:pPr>
                      <a:r>
                        <a:rPr kumimoji="0" lang="en-US" sz="800" b="1"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Wave 1: 9-12 months (may vary depending on resource availability)</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660354">
                <a:tc>
                  <a:txBody>
                    <a:bodyPr/>
                    <a:lstStyle/>
                    <a:p>
                      <a:pPr marL="228600" marR="0" lvl="0" indent="-228600" algn="l" defTabSz="914400" rtl="0" eaLnBrk="1" fontAlgn="base" latinLnBrk="0" hangingPunct="1">
                        <a:lnSpc>
                          <a:spcPct val="100000"/>
                        </a:lnSpc>
                        <a:spcBef>
                          <a:spcPts val="368"/>
                        </a:spcBef>
                        <a:spcAft>
                          <a:spcPct val="0"/>
                        </a:spcAft>
                        <a:buClr>
                          <a:schemeClr val="tx2"/>
                        </a:buClr>
                        <a:buSzTx/>
                        <a:buFont typeface="+mj-lt"/>
                        <a:buAutoNum type="alphaUcPeriod"/>
                        <a:tabLst>
                          <a:tab pos="5715000" algn="l"/>
                        </a:tabLst>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Medication Project</a:t>
                      </a:r>
                    </a:p>
                    <a:p>
                      <a:pPr marL="228600" marR="0" lvl="0" indent="-228600" algn="l" defTabSz="914400" rtl="0" eaLnBrk="1" fontAlgn="base" latinLnBrk="0" hangingPunct="1">
                        <a:lnSpc>
                          <a:spcPct val="100000"/>
                        </a:lnSpc>
                        <a:spcBef>
                          <a:spcPts val="368"/>
                        </a:spcBef>
                        <a:spcAft>
                          <a:spcPct val="0"/>
                        </a:spcAft>
                        <a:buClr>
                          <a:schemeClr val="tx2"/>
                        </a:buClr>
                        <a:buSzTx/>
                        <a:buFont typeface="+mj-lt"/>
                        <a:buAutoNum type="alphaUcPeriod"/>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Med Reconciliation Optimization</a:t>
                      </a:r>
                    </a:p>
                    <a:p>
                      <a:pPr marL="228600" marR="0" lvl="0" indent="-228600" algn="l" defTabSz="914400" rtl="0" eaLnBrk="1" fontAlgn="base" latinLnBrk="0" hangingPunct="1">
                        <a:lnSpc>
                          <a:spcPct val="100000"/>
                        </a:lnSpc>
                        <a:spcBef>
                          <a:spcPts val="368"/>
                        </a:spcBef>
                        <a:spcAft>
                          <a:spcPct val="0"/>
                        </a:spcAft>
                        <a:buClr>
                          <a:schemeClr val="tx2"/>
                        </a:buClr>
                        <a:buSzTx/>
                        <a:buFont typeface="+mj-lt"/>
                        <a:buAutoNum type="alphaUcPeriod"/>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Order Entry &amp; Order Sentences clean-up</a:t>
                      </a:r>
                    </a:p>
                    <a:p>
                      <a:pPr marL="228600" marR="0" lvl="0" indent="-228600" algn="l" defTabSz="914400" rtl="0" eaLnBrk="1" fontAlgn="base" latinLnBrk="0" hangingPunct="1">
                        <a:lnSpc>
                          <a:spcPct val="100000"/>
                        </a:lnSpc>
                        <a:spcBef>
                          <a:spcPts val="368"/>
                        </a:spcBef>
                        <a:spcAft>
                          <a:spcPct val="0"/>
                        </a:spcAft>
                        <a:buClr>
                          <a:schemeClr val="tx2"/>
                        </a:buClr>
                        <a:buSzTx/>
                        <a:buFont typeface="+mj-lt"/>
                        <a:buAutoNum type="alphaUcPeriod"/>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Alerts clean- up</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159515">
                <a:tc gridSpan="13">
                  <a:txBody>
                    <a:bodyPr/>
                    <a:lstStyle/>
                    <a:p>
                      <a:pPr marL="0" marR="0" lvl="0" indent="0" algn="l" defTabSz="914400" rtl="0" eaLnBrk="1" fontAlgn="base" latinLnBrk="0" hangingPunct="1">
                        <a:lnSpc>
                          <a:spcPct val="106000"/>
                        </a:lnSpc>
                        <a:spcBef>
                          <a:spcPct val="80000"/>
                        </a:spcBef>
                        <a:spcAft>
                          <a:spcPct val="0"/>
                        </a:spcAft>
                        <a:buClr>
                          <a:schemeClr val="tx2"/>
                        </a:buClr>
                        <a:buSzTx/>
                        <a:buFont typeface="+mj-lt"/>
                        <a:buNone/>
                        <a:tabLst>
                          <a:tab pos="5715000" algn="l"/>
                        </a:tabLst>
                        <a:defRPr/>
                      </a:pPr>
                      <a:r>
                        <a:rPr kumimoji="0" lang="en-US" sz="800" b="1"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Wave 2: 12 months </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322595">
                <a:tc>
                  <a:txBody>
                    <a:bodyPr/>
                    <a:lstStyle/>
                    <a:p>
                      <a:pPr marL="0" marR="0" lvl="0" indent="0" algn="l" defTabSz="914400" rtl="0" eaLnBrk="1" fontAlgn="base" latinLnBrk="0" hangingPunct="1">
                        <a:lnSpc>
                          <a:spcPct val="106000"/>
                        </a:lnSpc>
                        <a:spcBef>
                          <a:spcPts val="368"/>
                        </a:spcBef>
                        <a:spcAft>
                          <a:spcPct val="0"/>
                        </a:spcAft>
                        <a:buClr>
                          <a:schemeClr val="tx2"/>
                        </a:buClr>
                        <a:buSzTx/>
                        <a:buFont typeface="Arial" pitchFamily="34" charset="0"/>
                        <a:buNone/>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A. Electronic tools to support Leaner integration and support </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159515">
                <a:tc gridSpan="13">
                  <a:txBody>
                    <a:bodyPr/>
                    <a:lstStyle/>
                    <a:p>
                      <a:pPr marL="0" marR="0" lvl="0" indent="0" algn="l" defTabSz="914400" rtl="0" eaLnBrk="1" fontAlgn="base" latinLnBrk="0" hangingPunct="1">
                        <a:lnSpc>
                          <a:spcPct val="106000"/>
                        </a:lnSpc>
                        <a:spcBef>
                          <a:spcPct val="80000"/>
                        </a:spcBef>
                        <a:spcAft>
                          <a:spcPct val="0"/>
                        </a:spcAft>
                        <a:buClr>
                          <a:schemeClr val="tx2"/>
                        </a:buClr>
                        <a:buSzTx/>
                        <a:buFont typeface="Arial" pitchFamily="34" charset="0"/>
                        <a:buNone/>
                        <a:tabLst>
                          <a:tab pos="5715000" algn="l"/>
                        </a:tabLst>
                      </a:pPr>
                      <a:r>
                        <a:rPr kumimoji="0" lang="en-US" sz="800" b="1"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Wave 3: 9-12 months (may vary depending on resource availability) </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r>
              <a:tr h="159515">
                <a:tc>
                  <a:txBody>
                    <a:bodyPr/>
                    <a:lstStyle/>
                    <a:p>
                      <a:pPr marL="0" marR="0" lvl="0" indent="0" algn="l" defTabSz="914400" rtl="0" eaLnBrk="1" fontAlgn="base" latinLnBrk="0" hangingPunct="1">
                        <a:lnSpc>
                          <a:spcPct val="106000"/>
                        </a:lnSpc>
                        <a:spcBef>
                          <a:spcPts val="368"/>
                        </a:spcBef>
                        <a:spcAft>
                          <a:spcPct val="0"/>
                        </a:spcAft>
                        <a:buClr>
                          <a:schemeClr val="tx2"/>
                        </a:buClr>
                        <a:buSzTx/>
                        <a:buFont typeface="Arial" pitchFamily="34" charset="0"/>
                        <a:buNone/>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A. Encounter Strategy</a:t>
                      </a:r>
                    </a:p>
                    <a:p>
                      <a:pPr marL="0" marR="0" lvl="0" indent="0" algn="l" defTabSz="914400" rtl="0" eaLnBrk="1" fontAlgn="base" latinLnBrk="0" hangingPunct="1">
                        <a:lnSpc>
                          <a:spcPct val="106000"/>
                        </a:lnSpc>
                        <a:spcBef>
                          <a:spcPts val="368"/>
                        </a:spcBef>
                        <a:spcAft>
                          <a:spcPct val="0"/>
                        </a:spcAft>
                        <a:buClr>
                          <a:schemeClr val="tx2"/>
                        </a:buClr>
                        <a:buSzTx/>
                        <a:buFont typeface="Arial" pitchFamily="34" charset="0"/>
                        <a:buNone/>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B. Discharge Process Optimization</a:t>
                      </a:r>
                    </a:p>
                    <a:p>
                      <a:pPr marL="0" marR="0" lvl="0" indent="0" algn="l" defTabSz="914400" rtl="0" eaLnBrk="1" fontAlgn="base" latinLnBrk="0" hangingPunct="1">
                        <a:lnSpc>
                          <a:spcPct val="106000"/>
                        </a:lnSpc>
                        <a:spcBef>
                          <a:spcPts val="368"/>
                        </a:spcBef>
                        <a:spcAft>
                          <a:spcPct val="0"/>
                        </a:spcAft>
                        <a:buClr>
                          <a:schemeClr val="tx2"/>
                        </a:buClr>
                        <a:buSzTx/>
                        <a:buFont typeface="Arial" pitchFamily="34" charset="0"/>
                        <a:buNone/>
                        <a:tabLst>
                          <a:tab pos="5715000" algn="l"/>
                        </a:tabLst>
                        <a:defRPr/>
                      </a:pPr>
                      <a:r>
                        <a:rPr kumimoji="0" lang="en-US" sz="800" b="0" i="0" u="none" strike="noStrike" cap="none" normalizeH="0" baseline="0" dirty="0" smtClean="0">
                          <a:ln>
                            <a:noFill/>
                          </a:ln>
                          <a:solidFill>
                            <a:srgbClr val="313131"/>
                          </a:solidFill>
                          <a:effectLst/>
                          <a:latin typeface="Arial" panose="020B0604020202020204" pitchFamily="34" charset="0"/>
                          <a:cs typeface="Arial" panose="020B0604020202020204" pitchFamily="34" charset="0"/>
                        </a:rPr>
                        <a:t>C. XR-Charting</a:t>
                      </a:r>
                    </a:p>
                  </a:txBody>
                  <a:tcPr marL="86400" marR="86400" marT="46800" marB="46800" anchor="ctr" horzOverflow="overflow">
                    <a:lnL w="19050" cap="flat" cmpd="sng" algn="ctr">
                      <a:solidFill>
                        <a:schemeClr val="bg1">
                          <a:lumMod val="50000"/>
                        </a:schemeClr>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ase" latinLnBrk="0" hangingPunct="1">
                        <a:lnSpc>
                          <a:spcPct val="106000"/>
                        </a:lnSpc>
                        <a:spcBef>
                          <a:spcPct val="80000"/>
                        </a:spcBef>
                        <a:spcAft>
                          <a:spcPct val="0"/>
                        </a:spcAft>
                        <a:buClr>
                          <a:schemeClr val="tx1"/>
                        </a:buClr>
                        <a:buSzTx/>
                        <a:buFont typeface="Wingdings 2" pitchFamily="18" charset="2"/>
                        <a:buNone/>
                        <a:tabLst>
                          <a:tab pos="5715000" algn="l"/>
                        </a:tabLst>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86400" marR="86400" marT="46800" marB="46800" anchor="ctr" horzOverflow="overflow">
                    <a:lnL w="12700" cap="flat" cmpd="sng" algn="ctr">
                      <a:solidFill>
                        <a:srgbClr val="8C8C8C"/>
                      </a:solidFill>
                      <a:prstDash val="solid"/>
                      <a:round/>
                      <a:headEnd type="none" w="med" len="med"/>
                      <a:tailEnd type="none" w="med" len="med"/>
                    </a:lnL>
                    <a:lnR w="12700" cap="flat" cmpd="sng" algn="ctr">
                      <a:solidFill>
                        <a:srgbClr val="8C8C8C"/>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9" name="Group 8"/>
          <p:cNvGrpSpPr/>
          <p:nvPr/>
        </p:nvGrpSpPr>
        <p:grpSpPr>
          <a:xfrm>
            <a:off x="125555" y="3136980"/>
            <a:ext cx="8713645" cy="1221896"/>
            <a:chOff x="125555" y="3136980"/>
            <a:chExt cx="8713645" cy="1221896"/>
          </a:xfrm>
        </p:grpSpPr>
        <p:sp>
          <p:nvSpPr>
            <p:cNvPr id="90" name="Rectangle 13"/>
            <p:cNvSpPr>
              <a:spLocks noChangeArrowheads="1"/>
            </p:cNvSpPr>
            <p:nvPr/>
          </p:nvSpPr>
          <p:spPr bwMode="auto">
            <a:xfrm>
              <a:off x="125555" y="3352800"/>
              <a:ext cx="8713645" cy="1006076"/>
            </a:xfrm>
            <a:prstGeom prst="rect">
              <a:avLst/>
            </a:prstGeom>
            <a:solidFill>
              <a:srgbClr val="FFFFFF"/>
            </a:solidFill>
            <a:ln w="6350" algn="ctr">
              <a:solidFill>
                <a:schemeClr val="tx2"/>
              </a:solidFill>
              <a:miter lim="800000"/>
              <a:headEnd/>
              <a:tailEnd/>
            </a:ln>
          </p:spPr>
          <p:txBody>
            <a:bodyPr lIns="91397" tIns="45698" rIns="91397" bIns="91397" anchor="ctr" anchorCtr="0"/>
            <a:lstStyle/>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Improvements to formulary to reflect ordering practices, improvements to the medication catalogue, fixes to prescription functionality that aligns with workflow</a:t>
              </a:r>
              <a:endParaRPr lang="en-US" sz="900" dirty="0">
                <a:solidFill>
                  <a:srgbClr val="000000"/>
                </a:solidFill>
                <a:latin typeface="Arial" pitchFamily="34" charset="0"/>
                <a:cs typeface="Arial" pitchFamily="34" charset="0"/>
              </a:endParaRPr>
            </a:p>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Clarified guidelines for which roles should be doing BPMH in various scenarios, conduct value stream mapping session to identify improvements, update policies to reflect best practice</a:t>
              </a:r>
            </a:p>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Updates to order entry formats for various fixes like consistent stop dates, adding more defaulted values to reduce clicks for order entry</a:t>
              </a:r>
            </a:p>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Create alert strategy that provides guidance on when alerts should be created, asses current alerts that are active and reduce alerting to critical alerts</a:t>
              </a:r>
            </a:p>
          </p:txBody>
        </p:sp>
        <p:sp>
          <p:nvSpPr>
            <p:cNvPr id="91" name="Rectangle 14"/>
            <p:cNvSpPr>
              <a:spLocks noChangeArrowheads="1"/>
            </p:cNvSpPr>
            <p:nvPr/>
          </p:nvSpPr>
          <p:spPr bwMode="auto">
            <a:xfrm>
              <a:off x="125555" y="3136980"/>
              <a:ext cx="8713645" cy="215820"/>
            </a:xfrm>
            <a:prstGeom prst="rect">
              <a:avLst/>
            </a:prstGeom>
            <a:solidFill>
              <a:schemeClr val="accent2"/>
            </a:solidFill>
            <a:ln w="9525">
              <a:solidFill>
                <a:schemeClr val="tx2"/>
              </a:solidFill>
              <a:miter lim="800000"/>
              <a:headEnd/>
              <a:tailEnd/>
            </a:ln>
          </p:spPr>
          <p:txBody>
            <a:bodyPr lIns="91397" tIns="27419" rIns="91397" bIns="27419" anchor="ctr" anchorCtr="1"/>
            <a:lstStyle/>
            <a:p>
              <a:pPr algn="ctr" eaLnBrk="0" fontAlgn="base" hangingPunct="0">
                <a:spcBef>
                  <a:spcPct val="50000"/>
                </a:spcBef>
                <a:spcAft>
                  <a:spcPct val="0"/>
                </a:spcAft>
              </a:pPr>
              <a:r>
                <a:rPr lang="en-US" sz="1200" b="1" dirty="0" smtClean="0">
                  <a:solidFill>
                    <a:srgbClr val="FFFFFF"/>
                  </a:solidFill>
                  <a:cs typeface="Arial" pitchFamily="34" charset="0"/>
                </a:rPr>
                <a:t>Wave 1 Outcomes</a:t>
              </a:r>
              <a:endParaRPr lang="en-US" sz="1200" b="1" dirty="0">
                <a:solidFill>
                  <a:srgbClr val="FFFFFF"/>
                </a:solidFill>
                <a:cs typeface="Arial" pitchFamily="34" charset="0"/>
              </a:endParaRPr>
            </a:p>
          </p:txBody>
        </p:sp>
      </p:grpSp>
      <p:sp>
        <p:nvSpPr>
          <p:cNvPr id="42" name="Rectangle 240"/>
          <p:cNvSpPr>
            <a:spLocks noChangeArrowheads="1"/>
          </p:cNvSpPr>
          <p:nvPr/>
        </p:nvSpPr>
        <p:spPr bwMode="auto">
          <a:xfrm>
            <a:off x="3915752" y="2698235"/>
            <a:ext cx="3647098" cy="161365"/>
          </a:xfrm>
          <a:prstGeom prst="rect">
            <a:avLst/>
          </a:prstGeom>
          <a:solidFill>
            <a:srgbClr val="00B0F0"/>
          </a:solidFill>
          <a:ln w="12700" algn="ctr">
            <a:noFill/>
            <a:miter lim="800000"/>
            <a:headEnd/>
            <a:tailEnd/>
          </a:ln>
        </p:spPr>
        <p:txBody>
          <a:bodyPr wrap="none" lIns="93589" tIns="46795" rIns="93589" bIns="46795" anchor="ctr"/>
          <a:lstStyle/>
          <a:p>
            <a:pPr algn="ctr"/>
            <a:endParaRPr lang="en-US" sz="900" dirty="0"/>
          </a:p>
        </p:txBody>
      </p:sp>
      <p:sp>
        <p:nvSpPr>
          <p:cNvPr id="43" name="Rectangle 240"/>
          <p:cNvSpPr>
            <a:spLocks noChangeArrowheads="1"/>
          </p:cNvSpPr>
          <p:nvPr/>
        </p:nvSpPr>
        <p:spPr bwMode="auto">
          <a:xfrm>
            <a:off x="3915752" y="2041510"/>
            <a:ext cx="4866298" cy="161365"/>
          </a:xfrm>
          <a:prstGeom prst="rect">
            <a:avLst/>
          </a:prstGeom>
          <a:solidFill>
            <a:srgbClr val="00B0F0"/>
          </a:solidFill>
          <a:ln w="12700" algn="ctr">
            <a:noFill/>
            <a:miter lim="800000"/>
            <a:headEnd/>
            <a:tailEnd/>
          </a:ln>
        </p:spPr>
        <p:txBody>
          <a:bodyPr wrap="none" lIns="93589" tIns="46795" rIns="93589" bIns="46795" anchor="ctr"/>
          <a:lstStyle/>
          <a:p>
            <a:pPr algn="ctr"/>
            <a:endParaRPr lang="en-US" sz="900" dirty="0"/>
          </a:p>
        </p:txBody>
      </p:sp>
      <p:sp>
        <p:nvSpPr>
          <p:cNvPr id="45" name="Rectangle 240"/>
          <p:cNvSpPr>
            <a:spLocks noChangeArrowheads="1"/>
          </p:cNvSpPr>
          <p:nvPr/>
        </p:nvSpPr>
        <p:spPr bwMode="auto">
          <a:xfrm>
            <a:off x="3921868" y="1286435"/>
            <a:ext cx="3698131" cy="161365"/>
          </a:xfrm>
          <a:prstGeom prst="rect">
            <a:avLst/>
          </a:prstGeom>
          <a:solidFill>
            <a:srgbClr val="00B0F0"/>
          </a:solidFill>
          <a:ln w="12700" algn="ctr">
            <a:noFill/>
            <a:miter lim="800000"/>
            <a:headEnd/>
            <a:tailEnd/>
          </a:ln>
        </p:spPr>
        <p:txBody>
          <a:bodyPr wrap="none" lIns="93589" tIns="46795" rIns="93589" bIns="46795" anchor="ctr"/>
          <a:lstStyle/>
          <a:p>
            <a:pPr algn="ctr"/>
            <a:endParaRPr lang="en-US" sz="900" dirty="0"/>
          </a:p>
        </p:txBody>
      </p:sp>
      <p:grpSp>
        <p:nvGrpSpPr>
          <p:cNvPr id="7" name="Group 6"/>
          <p:cNvGrpSpPr/>
          <p:nvPr/>
        </p:nvGrpSpPr>
        <p:grpSpPr>
          <a:xfrm>
            <a:off x="125555" y="4435076"/>
            <a:ext cx="8713645" cy="975124"/>
            <a:chOff x="125555" y="4358876"/>
            <a:chExt cx="8713645" cy="975124"/>
          </a:xfrm>
        </p:grpSpPr>
        <p:sp>
          <p:nvSpPr>
            <p:cNvPr id="46" name="Rectangle 13"/>
            <p:cNvSpPr>
              <a:spLocks noChangeArrowheads="1"/>
            </p:cNvSpPr>
            <p:nvPr/>
          </p:nvSpPr>
          <p:spPr bwMode="auto">
            <a:xfrm>
              <a:off x="125555" y="4574696"/>
              <a:ext cx="8713645" cy="759304"/>
            </a:xfrm>
            <a:prstGeom prst="rect">
              <a:avLst/>
            </a:prstGeom>
            <a:solidFill>
              <a:srgbClr val="FFFFFF"/>
            </a:solidFill>
            <a:ln w="6350" algn="ctr">
              <a:solidFill>
                <a:schemeClr val="tx2"/>
              </a:solidFill>
              <a:miter lim="800000"/>
              <a:headEnd/>
              <a:tailEnd/>
            </a:ln>
          </p:spPr>
          <p:txBody>
            <a:bodyPr lIns="91397" tIns="45698" rIns="91397" bIns="91397" anchor="ctr" anchorCtr="0"/>
            <a:lstStyle/>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Improved patient flow and access to information by implementing a single encounter strategy. Updated reports and interfaces to support the technical changes. Improved workflow for transitions in care and less missed orders</a:t>
              </a:r>
            </a:p>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Improved discharge process and discharge summaries</a:t>
              </a:r>
            </a:p>
            <a:p>
              <a:pPr marL="249963" lvl="1" indent="-228600" eaLnBrk="0" hangingPunct="0">
                <a:spcBef>
                  <a:spcPts val="600"/>
                </a:spcBef>
                <a:buFont typeface="+mj-lt"/>
                <a:buAutoNum type="alphaUcPeriod"/>
              </a:pPr>
              <a:r>
                <a:rPr lang="en-US" sz="900" dirty="0" smtClean="0">
                  <a:solidFill>
                    <a:srgbClr val="000000"/>
                  </a:solidFill>
                  <a:latin typeface="Arial" pitchFamily="34" charset="0"/>
                  <a:cs typeface="Arial" pitchFamily="34" charset="0"/>
                </a:rPr>
                <a:t>Foundational requirement to prep for Clinical Documentation build</a:t>
              </a:r>
            </a:p>
          </p:txBody>
        </p:sp>
        <p:sp>
          <p:nvSpPr>
            <p:cNvPr id="47" name="Rectangle 14"/>
            <p:cNvSpPr>
              <a:spLocks noChangeArrowheads="1"/>
            </p:cNvSpPr>
            <p:nvPr/>
          </p:nvSpPr>
          <p:spPr bwMode="auto">
            <a:xfrm>
              <a:off x="125555" y="4358876"/>
              <a:ext cx="8713645" cy="215820"/>
            </a:xfrm>
            <a:prstGeom prst="rect">
              <a:avLst/>
            </a:prstGeom>
            <a:solidFill>
              <a:schemeClr val="accent2"/>
            </a:solidFill>
            <a:ln w="9525">
              <a:solidFill>
                <a:schemeClr val="tx2"/>
              </a:solidFill>
              <a:miter lim="800000"/>
              <a:headEnd/>
              <a:tailEnd/>
            </a:ln>
          </p:spPr>
          <p:txBody>
            <a:bodyPr lIns="91397" tIns="27419" rIns="91397" bIns="27419" anchor="ctr" anchorCtr="1"/>
            <a:lstStyle/>
            <a:p>
              <a:pPr algn="ctr" eaLnBrk="0" fontAlgn="base" hangingPunct="0">
                <a:spcBef>
                  <a:spcPct val="50000"/>
                </a:spcBef>
                <a:spcAft>
                  <a:spcPct val="0"/>
                </a:spcAft>
              </a:pPr>
              <a:r>
                <a:rPr lang="en-US" sz="1200" b="1" dirty="0" smtClean="0">
                  <a:solidFill>
                    <a:srgbClr val="FFFFFF"/>
                  </a:solidFill>
                  <a:cs typeface="Arial" pitchFamily="34" charset="0"/>
                </a:rPr>
                <a:t>Wave 2 Outcomes</a:t>
              </a:r>
              <a:endParaRPr lang="en-US" sz="1200" b="1" dirty="0">
                <a:solidFill>
                  <a:srgbClr val="FFFFFF"/>
                </a:solidFill>
                <a:cs typeface="Arial" pitchFamily="34" charset="0"/>
              </a:endParaRPr>
            </a:p>
          </p:txBody>
        </p:sp>
      </p:grpSp>
      <p:grpSp>
        <p:nvGrpSpPr>
          <p:cNvPr id="6" name="Group 5"/>
          <p:cNvGrpSpPr/>
          <p:nvPr/>
        </p:nvGrpSpPr>
        <p:grpSpPr>
          <a:xfrm>
            <a:off x="125555" y="5485841"/>
            <a:ext cx="8713645" cy="1372159"/>
            <a:chOff x="125555" y="5429250"/>
            <a:chExt cx="8713645" cy="1372159"/>
          </a:xfrm>
        </p:grpSpPr>
        <p:sp>
          <p:nvSpPr>
            <p:cNvPr id="49" name="Rectangle 13"/>
            <p:cNvSpPr>
              <a:spLocks noChangeArrowheads="1"/>
            </p:cNvSpPr>
            <p:nvPr/>
          </p:nvSpPr>
          <p:spPr bwMode="auto">
            <a:xfrm>
              <a:off x="125555" y="5648325"/>
              <a:ext cx="8713645" cy="1153084"/>
            </a:xfrm>
            <a:prstGeom prst="rect">
              <a:avLst/>
            </a:prstGeom>
            <a:solidFill>
              <a:srgbClr val="FFFFFF"/>
            </a:solidFill>
            <a:ln w="6350" algn="ctr">
              <a:solidFill>
                <a:schemeClr val="tx2"/>
              </a:solidFill>
              <a:miter lim="800000"/>
              <a:headEnd/>
              <a:tailEnd/>
            </a:ln>
          </p:spPr>
          <p:txBody>
            <a:bodyPr lIns="91397" tIns="45698" rIns="91397" bIns="91397" anchor="ctr" anchorCtr="0"/>
            <a:lstStyle/>
            <a:p>
              <a:pPr marL="21363" lvl="1" eaLnBrk="0" hangingPunct="0">
                <a:spcBef>
                  <a:spcPts val="600"/>
                </a:spcBef>
              </a:pPr>
              <a:r>
                <a:rPr lang="en-US" sz="900" dirty="0" smtClean="0">
                  <a:solidFill>
                    <a:srgbClr val="000000"/>
                  </a:solidFill>
                  <a:latin typeface="Arial" pitchFamily="34" charset="0"/>
                  <a:cs typeface="Arial" pitchFamily="34" charset="0"/>
                </a:rPr>
                <a:t>A. Increased provider satisfaction by improving upon how efficiently they use the system</a:t>
              </a:r>
            </a:p>
            <a:p>
              <a:pPr marL="21363" lvl="1" eaLnBrk="0" hangingPunct="0">
                <a:spcBef>
                  <a:spcPts val="600"/>
                </a:spcBef>
              </a:pPr>
              <a:r>
                <a:rPr lang="en-US" sz="900" dirty="0" smtClean="0">
                  <a:solidFill>
                    <a:srgbClr val="000000"/>
                  </a:solidFill>
                  <a:latin typeface="Arial" pitchFamily="34" charset="0"/>
                  <a:cs typeface="Arial" pitchFamily="34" charset="0"/>
                </a:rPr>
                <a:t>B. Easier access to information for in the moment educational needs</a:t>
              </a:r>
            </a:p>
            <a:p>
              <a:pPr marL="21363" lvl="1" eaLnBrk="0" hangingPunct="0">
                <a:spcBef>
                  <a:spcPts val="600"/>
                </a:spcBef>
              </a:pPr>
              <a:r>
                <a:rPr lang="en-US" sz="900" dirty="0" smtClean="0">
                  <a:solidFill>
                    <a:srgbClr val="000000"/>
                  </a:solidFill>
                  <a:latin typeface="Arial" pitchFamily="34" charset="0"/>
                  <a:cs typeface="Arial" pitchFamily="34" charset="0"/>
                </a:rPr>
                <a:t>C. Improved transition for providers who rotate between departments</a:t>
              </a:r>
            </a:p>
            <a:p>
              <a:pPr marL="21363" lvl="1" eaLnBrk="0" hangingPunct="0">
                <a:spcBef>
                  <a:spcPts val="600"/>
                </a:spcBef>
              </a:pPr>
              <a:r>
                <a:rPr lang="en-US" sz="900" dirty="0" smtClean="0">
                  <a:solidFill>
                    <a:srgbClr val="000000"/>
                  </a:solidFill>
                  <a:latin typeface="Arial" pitchFamily="34" charset="0"/>
                  <a:cs typeface="Arial" pitchFamily="34" charset="0"/>
                </a:rPr>
                <a:t>D. Established mechanism for informing providers on enhancements to the system and strategies for using the system more efficiently</a:t>
              </a:r>
            </a:p>
            <a:p>
              <a:pPr marL="21363" lvl="1" eaLnBrk="0" hangingPunct="0">
                <a:spcBef>
                  <a:spcPts val="600"/>
                </a:spcBef>
              </a:pPr>
              <a:r>
                <a:rPr lang="en-US" sz="900" dirty="0" smtClean="0">
                  <a:solidFill>
                    <a:srgbClr val="000000"/>
                  </a:solidFill>
                  <a:latin typeface="Arial" pitchFamily="34" charset="0"/>
                  <a:cs typeface="Arial" pitchFamily="34" charset="0"/>
                </a:rPr>
                <a:t>E. Process created for measuring competency in the use of the Electronic Health Record</a:t>
              </a:r>
            </a:p>
          </p:txBody>
        </p:sp>
        <p:sp>
          <p:nvSpPr>
            <p:cNvPr id="50" name="Rectangle 14"/>
            <p:cNvSpPr>
              <a:spLocks noChangeArrowheads="1"/>
            </p:cNvSpPr>
            <p:nvPr/>
          </p:nvSpPr>
          <p:spPr bwMode="auto">
            <a:xfrm>
              <a:off x="125555" y="5429250"/>
              <a:ext cx="8713645" cy="215820"/>
            </a:xfrm>
            <a:prstGeom prst="rect">
              <a:avLst/>
            </a:prstGeom>
            <a:solidFill>
              <a:schemeClr val="accent2"/>
            </a:solidFill>
            <a:ln w="9525">
              <a:solidFill>
                <a:schemeClr val="tx2"/>
              </a:solidFill>
              <a:miter lim="800000"/>
              <a:headEnd/>
              <a:tailEnd/>
            </a:ln>
          </p:spPr>
          <p:txBody>
            <a:bodyPr lIns="91397" tIns="27419" rIns="91397" bIns="27419" anchor="ctr" anchorCtr="1"/>
            <a:lstStyle/>
            <a:p>
              <a:pPr algn="ctr" eaLnBrk="0" fontAlgn="base" hangingPunct="0">
                <a:spcBef>
                  <a:spcPct val="50000"/>
                </a:spcBef>
                <a:spcAft>
                  <a:spcPct val="0"/>
                </a:spcAft>
              </a:pPr>
              <a:r>
                <a:rPr lang="en-US" sz="1200" b="1" dirty="0" smtClean="0">
                  <a:solidFill>
                    <a:srgbClr val="FFFFFF"/>
                  </a:solidFill>
                  <a:cs typeface="Arial" pitchFamily="34" charset="0"/>
                </a:rPr>
                <a:t>Wave 3 Outcomes</a:t>
              </a:r>
              <a:endParaRPr lang="en-US" sz="1200" b="1" dirty="0">
                <a:solidFill>
                  <a:srgbClr val="FFFFFF"/>
                </a:solidFill>
                <a:cs typeface="Arial" pitchFamily="34" charset="0"/>
              </a:endParaRPr>
            </a:p>
          </p:txBody>
        </p:sp>
      </p:grpSp>
      <p:sp>
        <p:nvSpPr>
          <p:cNvPr id="53" name="Rectangle 240"/>
          <p:cNvSpPr>
            <a:spLocks noChangeArrowheads="1"/>
          </p:cNvSpPr>
          <p:nvPr/>
        </p:nvSpPr>
        <p:spPr bwMode="auto">
          <a:xfrm>
            <a:off x="7562850" y="2697675"/>
            <a:ext cx="1219200" cy="161365"/>
          </a:xfrm>
          <a:prstGeom prst="rect">
            <a:avLst/>
          </a:prstGeom>
          <a:solidFill>
            <a:srgbClr val="00B0F0">
              <a:alpha val="20000"/>
            </a:srgbClr>
          </a:solidFill>
          <a:ln w="12700" algn="ctr">
            <a:noFill/>
            <a:miter lim="800000"/>
            <a:headEnd/>
            <a:tailEnd/>
          </a:ln>
        </p:spPr>
        <p:txBody>
          <a:bodyPr wrap="none" lIns="93589" tIns="46795" rIns="93589" bIns="46795" anchor="ctr"/>
          <a:lstStyle/>
          <a:p>
            <a:pPr algn="ctr"/>
            <a:endParaRPr lang="en-US" sz="900" dirty="0"/>
          </a:p>
        </p:txBody>
      </p:sp>
      <p:sp>
        <p:nvSpPr>
          <p:cNvPr id="19" name="Rectangle 240"/>
          <p:cNvSpPr>
            <a:spLocks noChangeArrowheads="1"/>
          </p:cNvSpPr>
          <p:nvPr/>
        </p:nvSpPr>
        <p:spPr bwMode="auto">
          <a:xfrm>
            <a:off x="7562850" y="1286435"/>
            <a:ext cx="1219200" cy="161365"/>
          </a:xfrm>
          <a:prstGeom prst="rect">
            <a:avLst/>
          </a:prstGeom>
          <a:solidFill>
            <a:srgbClr val="00B0F0">
              <a:alpha val="20000"/>
            </a:srgbClr>
          </a:solidFill>
          <a:ln w="12700" algn="ctr">
            <a:noFill/>
            <a:miter lim="800000"/>
            <a:headEnd/>
            <a:tailEnd/>
          </a:ln>
        </p:spPr>
        <p:txBody>
          <a:bodyPr wrap="none" lIns="93589" tIns="46795" rIns="93589" bIns="46795" anchor="ctr"/>
          <a:lstStyle/>
          <a:p>
            <a:pPr algn="ctr"/>
            <a:endParaRPr lang="en-US" sz="900" dirty="0"/>
          </a:p>
        </p:txBody>
      </p:sp>
    </p:spTree>
    <p:extLst>
      <p:ext uri="{BB962C8B-B14F-4D97-AF65-F5344CB8AC3E}">
        <p14:creationId xmlns:p14="http://schemas.microsoft.com/office/powerpoint/2010/main" val="206691092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75898" cy="1065213"/>
          </a:xfrm>
        </p:spPr>
        <p:txBody>
          <a:bodyPr>
            <a:normAutofit/>
          </a:bodyPr>
          <a:lstStyle/>
          <a:p>
            <a:r>
              <a:rPr lang="en-US" sz="2000" dirty="0" smtClean="0"/>
              <a:t>The sub-projects within Optimization have a </a:t>
            </a:r>
            <a:r>
              <a:rPr lang="en-US" sz="2000" dirty="0"/>
              <a:t>strong focus on medication management, medication reconciliation, transfers in care, improved provider workflow, and improvements to the needs of our learners. </a:t>
            </a:r>
          </a:p>
        </p:txBody>
      </p:sp>
      <p:sp>
        <p:nvSpPr>
          <p:cNvPr id="4" name="Content Placeholder 3"/>
          <p:cNvSpPr>
            <a:spLocks noGrp="1"/>
          </p:cNvSpPr>
          <p:nvPr>
            <p:ph idx="1"/>
          </p:nvPr>
        </p:nvSpPr>
        <p:spPr>
          <a:xfrm>
            <a:off x="152400" y="1143000"/>
            <a:ext cx="8839200" cy="5238357"/>
          </a:xfrm>
          <a:prstGeom prst="rect">
            <a:avLst/>
          </a:prstGeom>
        </p:spPr>
        <p:txBody>
          <a:bodyPr wrap="square">
            <a:spAutoFit/>
          </a:bodyPr>
          <a:lstStyle/>
          <a:p>
            <a:r>
              <a:rPr lang="en-US" sz="2000" dirty="0" smtClean="0"/>
              <a:t>Practice </a:t>
            </a:r>
            <a:r>
              <a:rPr lang="en-US" sz="2000" dirty="0"/>
              <a:t>will drive technology changes and overall direction of the </a:t>
            </a:r>
            <a:r>
              <a:rPr lang="en-US" sz="2000" dirty="0" smtClean="0"/>
              <a:t>E.H.R</a:t>
            </a:r>
          </a:p>
          <a:p>
            <a:r>
              <a:rPr lang="en-US" sz="2000" dirty="0" smtClean="0"/>
              <a:t>Where </a:t>
            </a:r>
            <a:r>
              <a:rPr lang="en-US" sz="2000" dirty="0"/>
              <a:t>proposed changes have impacts to other hospitals, services, and/or to the workflow of other end-users, proposed decisions will be brought forward through our revised governance </a:t>
            </a:r>
            <a:r>
              <a:rPr lang="en-US" sz="2000" dirty="0" smtClean="0"/>
              <a:t>structure</a:t>
            </a:r>
          </a:p>
          <a:p>
            <a:r>
              <a:rPr lang="en-US" sz="2000" dirty="0"/>
              <a:t>T</a:t>
            </a:r>
            <a:r>
              <a:rPr lang="en-US" sz="2000" dirty="0" smtClean="0"/>
              <a:t>he </a:t>
            </a:r>
            <a:r>
              <a:rPr lang="en-US" sz="2000" dirty="0"/>
              <a:t>impacts of decisions must be clearly articulated and understood from an interdisciplinary perspective so that informed decisions are being </a:t>
            </a:r>
            <a:r>
              <a:rPr lang="en-US" sz="2000" dirty="0" smtClean="0"/>
              <a:t>made</a:t>
            </a:r>
            <a:endParaRPr lang="en-US" sz="2000" dirty="0"/>
          </a:p>
          <a:p>
            <a:r>
              <a:rPr lang="en-US" sz="2000" dirty="0" smtClean="0"/>
              <a:t>Many </a:t>
            </a:r>
            <a:r>
              <a:rPr lang="en-US" sz="2000" dirty="0"/>
              <a:t>other workflow challenges and issue raised that would have been addressed with the projects that are not being proposed will be improved when Clinical Documentation is rolled out because there will be an integrated E.H.R as opposed to the hybrid chart that exists </a:t>
            </a:r>
            <a:r>
              <a:rPr lang="en-US" sz="2000" dirty="0" smtClean="0"/>
              <a:t>today</a:t>
            </a:r>
            <a:endParaRPr lang="en-US" sz="2000" dirty="0"/>
          </a:p>
          <a:p>
            <a:pPr marL="0" indent="0">
              <a:buNone/>
            </a:pPr>
            <a:endParaRPr lang="en-US" sz="2000" dirty="0"/>
          </a:p>
          <a:p>
            <a:endParaRPr lang="en-US" sz="1600" dirty="0"/>
          </a:p>
          <a:p>
            <a:pPr fontAlgn="t"/>
            <a:endParaRPr lang="en-US" sz="1600" dirty="0"/>
          </a:p>
        </p:txBody>
      </p:sp>
    </p:spTree>
    <p:extLst>
      <p:ext uri="{BB962C8B-B14F-4D97-AF65-F5344CB8AC3E}">
        <p14:creationId xmlns:p14="http://schemas.microsoft.com/office/powerpoint/2010/main" val="514228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4" y="1447800"/>
            <a:ext cx="8153400" cy="3870512"/>
          </a:xfrm>
        </p:spPr>
        <p:txBody>
          <a:bodyPr/>
          <a:lstStyle/>
          <a:p>
            <a:pPr marL="52388" lvl="1" indent="0">
              <a:buNone/>
            </a:pPr>
            <a:r>
              <a:rPr lang="en-US" sz="1800" dirty="0" smtClean="0"/>
              <a:t/>
            </a:r>
            <a:br>
              <a:rPr lang="en-US" sz="1800" dirty="0" smtClean="0"/>
            </a:br>
            <a:endParaRPr lang="en-US" sz="1800" dirty="0" smtClean="0"/>
          </a:p>
          <a:p>
            <a:pPr marL="404813" lvl="1" indent="-352425">
              <a:buFont typeface="Wingdings" pitchFamily="2" charset="2"/>
              <a:buChar char="q"/>
            </a:pPr>
            <a:r>
              <a:rPr lang="en-US" sz="2400" dirty="0" smtClean="0"/>
              <a:t>Clear accountability </a:t>
            </a:r>
            <a:r>
              <a:rPr lang="en-US" sz="2400" dirty="0"/>
              <a:t>and </a:t>
            </a:r>
            <a:r>
              <a:rPr lang="en-US" sz="2400" dirty="0" smtClean="0"/>
              <a:t>authority</a:t>
            </a:r>
            <a:br>
              <a:rPr lang="en-US" sz="2400" dirty="0" smtClean="0"/>
            </a:br>
            <a:endParaRPr lang="en-US" sz="2400" dirty="0"/>
          </a:p>
          <a:p>
            <a:pPr marL="404813" lvl="1" indent="-352425">
              <a:buFont typeface="Wingdings" pitchFamily="2" charset="2"/>
              <a:buChar char="q"/>
            </a:pPr>
            <a:r>
              <a:rPr lang="en-US" sz="2400" dirty="0" smtClean="0"/>
              <a:t>Nimble decision making</a:t>
            </a:r>
            <a:br>
              <a:rPr lang="en-US" sz="2400" dirty="0" smtClean="0"/>
            </a:br>
            <a:endParaRPr lang="en-US" sz="2400" dirty="0"/>
          </a:p>
          <a:p>
            <a:pPr marL="404813" lvl="1" indent="-352425">
              <a:buFont typeface="Wingdings" pitchFamily="2" charset="2"/>
              <a:buChar char="q"/>
            </a:pPr>
            <a:r>
              <a:rPr lang="en-US" sz="2400" dirty="0"/>
              <a:t>Strong project </a:t>
            </a:r>
            <a:r>
              <a:rPr lang="en-US" sz="2400" dirty="0" smtClean="0"/>
              <a:t>management</a:t>
            </a:r>
            <a:br>
              <a:rPr lang="en-US" sz="2400" dirty="0" smtClean="0"/>
            </a:br>
            <a:endParaRPr lang="en-US" sz="2400" dirty="0"/>
          </a:p>
          <a:p>
            <a:pPr marL="404813" lvl="1" indent="-352425">
              <a:buFont typeface="Wingdings" pitchFamily="2" charset="2"/>
              <a:buChar char="q"/>
            </a:pPr>
            <a:r>
              <a:rPr lang="en-US" sz="2400" dirty="0" smtClean="0"/>
              <a:t>Scope transparency </a:t>
            </a:r>
            <a:br>
              <a:rPr lang="en-US" sz="2400" dirty="0" smtClean="0"/>
            </a:br>
            <a:endParaRPr lang="en-US" sz="2400" dirty="0"/>
          </a:p>
          <a:p>
            <a:pPr marL="404813" lvl="1" indent="-352425">
              <a:buFont typeface="Wingdings" pitchFamily="2" charset="2"/>
              <a:buChar char="q"/>
            </a:pPr>
            <a:r>
              <a:rPr lang="en-US" sz="2400" dirty="0" smtClean="0"/>
              <a:t>Adaptability to </a:t>
            </a:r>
            <a:r>
              <a:rPr lang="en-US" sz="2400" dirty="0"/>
              <a:t>changing project needs as required </a:t>
            </a:r>
          </a:p>
        </p:txBody>
      </p:sp>
      <p:sp>
        <p:nvSpPr>
          <p:cNvPr id="6" name="Text Box 9"/>
          <p:cNvSpPr txBox="1">
            <a:spLocks noChangeArrowheads="1"/>
          </p:cNvSpPr>
          <p:nvPr/>
        </p:nvSpPr>
        <p:spPr bwMode="auto">
          <a:xfrm>
            <a:off x="415634" y="304800"/>
            <a:ext cx="8312727" cy="1143000"/>
          </a:xfrm>
          <a:prstGeom prst="rect">
            <a:avLst/>
          </a:prstGeom>
          <a:ln>
            <a:solidFill>
              <a:srgbClr val="00B0F0"/>
            </a:solidFill>
          </a:ln>
        </p:spPr>
        <p:style>
          <a:lnRef idx="2">
            <a:schemeClr val="accent2"/>
          </a:lnRef>
          <a:fillRef idx="1">
            <a:schemeClr val="lt1"/>
          </a:fillRef>
          <a:effectRef idx="0">
            <a:schemeClr val="accent2"/>
          </a:effectRef>
          <a:fontRef idx="minor">
            <a:schemeClr val="dk1"/>
          </a:fontRef>
        </p:style>
        <p:txBody>
          <a:bodyPr wrap="square" lIns="91429" tIns="45714" rIns="91429" bIns="45714">
            <a:noAutofit/>
          </a:bodyPr>
          <a:lstStyle>
            <a:lvl1pPr marL="114300" indent="-114300" algn="l">
              <a:spcBef>
                <a:spcPct val="0"/>
              </a:spcBef>
              <a:defRPr sz="2400">
                <a:solidFill>
                  <a:schemeClr val="tx1"/>
                </a:solidFill>
                <a:latin typeface="Times New Roman" pitchFamily="18" charset="0"/>
              </a:defRPr>
            </a:lvl1pPr>
            <a:lvl2pPr algn="l">
              <a:spcBef>
                <a:spcPct val="0"/>
              </a:spcBef>
              <a:defRPr sz="2400">
                <a:solidFill>
                  <a:schemeClr val="tx1"/>
                </a:solidFill>
                <a:latin typeface="Times New Roman" pitchFamily="18" charset="0"/>
              </a:defRPr>
            </a:lvl2pPr>
            <a:lvl3pPr algn="l">
              <a:spcBef>
                <a:spcPct val="0"/>
              </a:spcBef>
              <a:defRPr sz="2400">
                <a:solidFill>
                  <a:schemeClr val="tx1"/>
                </a:solidFill>
                <a:latin typeface="Times New Roman" pitchFamily="18" charset="0"/>
              </a:defRPr>
            </a:lvl3pPr>
            <a:lvl4pPr algn="l">
              <a:spcBef>
                <a:spcPct val="0"/>
              </a:spcBef>
              <a:defRPr sz="2400">
                <a:solidFill>
                  <a:schemeClr val="tx1"/>
                </a:solidFill>
                <a:latin typeface="Times New Roman" pitchFamily="18" charset="0"/>
              </a:defRPr>
            </a:lvl4pPr>
            <a:lvl5pPr algn="l">
              <a:spcBef>
                <a:spcPct val="0"/>
              </a:spcBef>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0" indent="0" algn="ctr" eaLnBrk="0" hangingPunct="0"/>
            <a:r>
              <a:rPr lang="en-US" sz="1800" dirty="0" smtClean="0">
                <a:latin typeface="+mn-lt"/>
              </a:rPr>
              <a:t>A modified </a:t>
            </a:r>
            <a:r>
              <a:rPr lang="en-US" sz="1800" dirty="0">
                <a:latin typeface="+mn-lt"/>
              </a:rPr>
              <a:t>governance structure is required in order to manage the volume and complexity of issues post-HUGO to support Optimization and also Clinical </a:t>
            </a:r>
            <a:r>
              <a:rPr lang="en-US" sz="1800" dirty="0" smtClean="0">
                <a:latin typeface="+mn-lt"/>
              </a:rPr>
              <a:t>Documentation</a:t>
            </a:r>
            <a:r>
              <a:rPr lang="en-US" sz="1800" dirty="0">
                <a:latin typeface="+mn-lt"/>
              </a:rPr>
              <a:t> </a:t>
            </a:r>
            <a:r>
              <a:rPr lang="en-US" sz="1800" dirty="0" smtClean="0">
                <a:latin typeface="+mn-lt"/>
              </a:rPr>
              <a:t>which must support: </a:t>
            </a:r>
            <a:endParaRPr lang="en-US" sz="1800" dirty="0">
              <a:latin typeface="+mn-lt"/>
            </a:endParaRPr>
          </a:p>
        </p:txBody>
      </p:sp>
    </p:spTree>
    <p:extLst>
      <p:ext uri="{BB962C8B-B14F-4D97-AF65-F5344CB8AC3E}">
        <p14:creationId xmlns:p14="http://schemas.microsoft.com/office/powerpoint/2010/main" val="259170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2200" dirty="0" smtClean="0"/>
              <a:t>Post-HUGO e-Governance Structure</a:t>
            </a:r>
            <a:endParaRPr lang="en-US" sz="2200" dirty="0"/>
          </a:p>
        </p:txBody>
      </p:sp>
      <p:sp>
        <p:nvSpPr>
          <p:cNvPr id="17411" name="Rectangle 3"/>
          <p:cNvSpPr>
            <a:spLocks noChangeArrowheads="1"/>
          </p:cNvSpPr>
          <p:nvPr/>
        </p:nvSpPr>
        <p:spPr bwMode="auto">
          <a:xfrm>
            <a:off x="2895600" y="427355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z="1400" b="0"/>
          </a:p>
        </p:txBody>
      </p:sp>
      <p:sp>
        <p:nvSpPr>
          <p:cNvPr id="6" name="Rectangle 5"/>
          <p:cNvSpPr>
            <a:spLocks noChangeArrowheads="1"/>
          </p:cNvSpPr>
          <p:nvPr/>
        </p:nvSpPr>
        <p:spPr bwMode="auto">
          <a:xfrm>
            <a:off x="3276600" y="2032000"/>
            <a:ext cx="2789238" cy="10160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1100" kern="0" dirty="0">
                <a:latin typeface="Arial" charset="0"/>
              </a:rPr>
              <a:t>Integrated Care Committee</a:t>
            </a:r>
          </a:p>
          <a:p>
            <a:pPr algn="ctr">
              <a:defRPr/>
            </a:pPr>
            <a:r>
              <a:rPr lang="en-US" sz="900" kern="0" dirty="0">
                <a:latin typeface="Arial" charset="0"/>
              </a:rPr>
              <a:t>Represents all hospitals</a:t>
            </a:r>
          </a:p>
          <a:p>
            <a:pPr algn="ctr">
              <a:defRPr/>
            </a:pPr>
            <a:endParaRPr lang="en-US" sz="900" kern="0" dirty="0">
              <a:latin typeface="Arial" charset="0"/>
            </a:endParaRPr>
          </a:p>
          <a:p>
            <a:pPr algn="ctr">
              <a:defRPr/>
            </a:pPr>
            <a:endParaRPr lang="en-US" sz="900" kern="0" dirty="0">
              <a:latin typeface="Arial" charset="0"/>
            </a:endParaRPr>
          </a:p>
          <a:p>
            <a:pPr algn="ctr">
              <a:defRPr/>
            </a:pPr>
            <a:endParaRPr lang="en-US" sz="900" kern="0" dirty="0">
              <a:latin typeface="Arial" charset="0"/>
            </a:endParaRPr>
          </a:p>
          <a:p>
            <a:pPr algn="ctr">
              <a:defRPr/>
            </a:pPr>
            <a:endParaRPr lang="en-US" sz="900" kern="0" dirty="0">
              <a:latin typeface="Arial" charset="0"/>
            </a:endParaRPr>
          </a:p>
        </p:txBody>
      </p:sp>
      <p:sp>
        <p:nvSpPr>
          <p:cNvPr id="7" name="Rectangle 6"/>
          <p:cNvSpPr>
            <a:spLocks noChangeArrowheads="1"/>
          </p:cNvSpPr>
          <p:nvPr/>
        </p:nvSpPr>
        <p:spPr bwMode="auto">
          <a:xfrm>
            <a:off x="3581400" y="1257300"/>
            <a:ext cx="2187575" cy="5334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1100" kern="0" dirty="0">
                <a:latin typeface="Arial" charset="0"/>
              </a:rPr>
              <a:t>Executive Council</a:t>
            </a:r>
          </a:p>
          <a:p>
            <a:pPr algn="ctr">
              <a:defRPr/>
            </a:pPr>
            <a:r>
              <a:rPr lang="en-GB" sz="900" kern="0" dirty="0">
                <a:latin typeface="Arial" charset="0"/>
              </a:rPr>
              <a:t>Represents al hospitals</a:t>
            </a:r>
          </a:p>
        </p:txBody>
      </p:sp>
      <p:cxnSp>
        <p:nvCxnSpPr>
          <p:cNvPr id="17414" name="Straight Arrow Connector 7"/>
          <p:cNvCxnSpPr>
            <a:cxnSpLocks noChangeShapeType="1"/>
            <a:endCxn id="6" idx="2"/>
          </p:cNvCxnSpPr>
          <p:nvPr/>
        </p:nvCxnSpPr>
        <p:spPr bwMode="auto">
          <a:xfrm flipH="1" flipV="1">
            <a:off x="4672013" y="3048000"/>
            <a:ext cx="469900" cy="197485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5" name="Elbow Connector 8"/>
          <p:cNvCxnSpPr>
            <a:cxnSpLocks noChangeShapeType="1"/>
          </p:cNvCxnSpPr>
          <p:nvPr/>
        </p:nvCxnSpPr>
        <p:spPr bwMode="auto">
          <a:xfrm rot="16200000" flipH="1">
            <a:off x="3152775" y="5427663"/>
            <a:ext cx="127000" cy="901700"/>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6" name="Elbow Connector 9"/>
          <p:cNvCxnSpPr>
            <a:cxnSpLocks noChangeShapeType="1"/>
          </p:cNvCxnSpPr>
          <p:nvPr/>
        </p:nvCxnSpPr>
        <p:spPr bwMode="auto">
          <a:xfrm rot="16200000" flipH="1">
            <a:off x="3152775" y="5427663"/>
            <a:ext cx="127000" cy="901700"/>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7" name="Rectangle 10"/>
          <p:cNvSpPr>
            <a:spLocks noChangeArrowheads="1"/>
          </p:cNvSpPr>
          <p:nvPr/>
        </p:nvSpPr>
        <p:spPr bwMode="auto">
          <a:xfrm>
            <a:off x="76200" y="1263650"/>
            <a:ext cx="1676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400"/>
              <a:t>1) System Level</a:t>
            </a:r>
          </a:p>
        </p:txBody>
      </p:sp>
      <p:sp>
        <p:nvSpPr>
          <p:cNvPr id="17418" name="Rectangle 11"/>
          <p:cNvSpPr>
            <a:spLocks noChangeArrowheads="1"/>
          </p:cNvSpPr>
          <p:nvPr/>
        </p:nvSpPr>
        <p:spPr bwMode="auto">
          <a:xfrm>
            <a:off x="76200" y="1981200"/>
            <a:ext cx="2438400"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400"/>
              <a:t>2) System Level - All Sites </a:t>
            </a:r>
          </a:p>
        </p:txBody>
      </p:sp>
      <p:cxnSp>
        <p:nvCxnSpPr>
          <p:cNvPr id="17419" name="Elbow Connector 14"/>
          <p:cNvCxnSpPr>
            <a:cxnSpLocks noChangeShapeType="1"/>
          </p:cNvCxnSpPr>
          <p:nvPr/>
        </p:nvCxnSpPr>
        <p:spPr bwMode="auto">
          <a:xfrm rot="16200000" flipH="1">
            <a:off x="1447800" y="2433638"/>
            <a:ext cx="1828800" cy="914400"/>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p:cNvSpPr>
            <a:spLocks noChangeArrowheads="1"/>
          </p:cNvSpPr>
          <p:nvPr/>
        </p:nvSpPr>
        <p:spPr bwMode="auto">
          <a:xfrm>
            <a:off x="3581400" y="5334000"/>
            <a:ext cx="722313" cy="6096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600" kern="0" dirty="0">
                <a:latin typeface="Arial" charset="0"/>
              </a:rPr>
              <a:t>MHA </a:t>
            </a:r>
          </a:p>
          <a:p>
            <a:pPr algn="ctr">
              <a:defRPr/>
            </a:pPr>
            <a:r>
              <a:rPr lang="en-GB" sz="600" kern="0" dirty="0">
                <a:latin typeface="Arial" charset="0"/>
              </a:rPr>
              <a:t>ePractice Group </a:t>
            </a:r>
          </a:p>
          <a:p>
            <a:pPr algn="ctr">
              <a:defRPr/>
            </a:pPr>
            <a:r>
              <a:rPr lang="en-GB" sz="600" kern="0" dirty="0">
                <a:latin typeface="Arial" charset="0"/>
              </a:rPr>
              <a:t>(Four Counties and </a:t>
            </a:r>
            <a:r>
              <a:rPr lang="en-GB" sz="600" kern="0" dirty="0" err="1">
                <a:latin typeface="Arial" charset="0"/>
              </a:rPr>
              <a:t>Strathroy</a:t>
            </a:r>
            <a:r>
              <a:rPr lang="en-GB" sz="600" kern="0" dirty="0">
                <a:latin typeface="Arial" charset="0"/>
              </a:rPr>
              <a:t>) </a:t>
            </a:r>
          </a:p>
        </p:txBody>
      </p:sp>
      <p:sp>
        <p:nvSpPr>
          <p:cNvPr id="17" name="Rectangle 16"/>
          <p:cNvSpPr>
            <a:spLocks noChangeArrowheads="1"/>
          </p:cNvSpPr>
          <p:nvPr/>
        </p:nvSpPr>
        <p:spPr bwMode="auto">
          <a:xfrm>
            <a:off x="4335463" y="5334000"/>
            <a:ext cx="612775" cy="6096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600" kern="0" dirty="0">
                <a:latin typeface="Arial" charset="0"/>
              </a:rPr>
              <a:t>LWHA ePractice Group (Listowel and Wingham) </a:t>
            </a:r>
          </a:p>
        </p:txBody>
      </p:sp>
      <p:sp>
        <p:nvSpPr>
          <p:cNvPr id="18" name="Rectangle 17"/>
          <p:cNvSpPr>
            <a:spLocks noChangeArrowheads="1"/>
          </p:cNvSpPr>
          <p:nvPr/>
        </p:nvSpPr>
        <p:spPr bwMode="auto">
          <a:xfrm>
            <a:off x="4979988" y="5334000"/>
            <a:ext cx="658812" cy="6096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600" kern="0" dirty="0">
                <a:latin typeface="Arial" charset="0"/>
              </a:rPr>
              <a:t>AH/TDMH ePractice Group (Alexandra &amp; Tillsonburg)</a:t>
            </a:r>
          </a:p>
        </p:txBody>
      </p:sp>
      <p:sp>
        <p:nvSpPr>
          <p:cNvPr id="19" name="Rectangle 18"/>
          <p:cNvSpPr>
            <a:spLocks noChangeArrowheads="1"/>
          </p:cNvSpPr>
          <p:nvPr/>
        </p:nvSpPr>
        <p:spPr bwMode="auto">
          <a:xfrm>
            <a:off x="5683250" y="5334000"/>
            <a:ext cx="617538" cy="6096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600" kern="0" dirty="0">
                <a:latin typeface="Arial" charset="0"/>
              </a:rPr>
              <a:t>STEGH ePractice Group </a:t>
            </a:r>
          </a:p>
        </p:txBody>
      </p:sp>
      <p:sp>
        <p:nvSpPr>
          <p:cNvPr id="20" name="Rectangle 19"/>
          <p:cNvSpPr>
            <a:spLocks noChangeArrowheads="1"/>
          </p:cNvSpPr>
          <p:nvPr/>
        </p:nvSpPr>
        <p:spPr bwMode="auto">
          <a:xfrm>
            <a:off x="6346825" y="5334000"/>
            <a:ext cx="598488" cy="6096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600" kern="0" dirty="0">
                <a:latin typeface="Arial" charset="0"/>
              </a:rPr>
              <a:t>WH ePractice Group </a:t>
            </a:r>
          </a:p>
        </p:txBody>
      </p:sp>
      <p:sp>
        <p:nvSpPr>
          <p:cNvPr id="21" name="Rectangle 20"/>
          <p:cNvSpPr>
            <a:spLocks noChangeArrowheads="1"/>
          </p:cNvSpPr>
          <p:nvPr/>
        </p:nvSpPr>
        <p:spPr bwMode="auto">
          <a:xfrm>
            <a:off x="6985000" y="5334000"/>
            <a:ext cx="598488" cy="6096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600" kern="0" dirty="0">
                <a:latin typeface="Arial" charset="0"/>
              </a:rPr>
              <a:t>Exeter  ePractice Group </a:t>
            </a:r>
          </a:p>
        </p:txBody>
      </p:sp>
      <p:cxnSp>
        <p:nvCxnSpPr>
          <p:cNvPr id="22" name="Straight Arrow Connector 21"/>
          <p:cNvCxnSpPr>
            <a:stCxn id="32" idx="0"/>
            <a:endCxn id="6" idx="2"/>
          </p:cNvCxnSpPr>
          <p:nvPr/>
        </p:nvCxnSpPr>
        <p:spPr bwMode="auto">
          <a:xfrm flipV="1">
            <a:off x="2606675" y="3048000"/>
            <a:ext cx="2065338" cy="539750"/>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7" idx="0"/>
          </p:cNvCxnSpPr>
          <p:nvPr/>
        </p:nvCxnSpPr>
        <p:spPr bwMode="auto">
          <a:xfrm flipV="1">
            <a:off x="4641850" y="5040313"/>
            <a:ext cx="265113" cy="293687"/>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24" name="Straight Arrow Connector 23"/>
          <p:cNvCxnSpPr>
            <a:stCxn id="18" idx="0"/>
            <a:endCxn id="44" idx="2"/>
          </p:cNvCxnSpPr>
          <p:nvPr/>
        </p:nvCxnSpPr>
        <p:spPr bwMode="auto">
          <a:xfrm flipV="1">
            <a:off x="5308600" y="5040313"/>
            <a:ext cx="11113" cy="293687"/>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9" idx="0"/>
          </p:cNvCxnSpPr>
          <p:nvPr/>
        </p:nvCxnSpPr>
        <p:spPr bwMode="auto">
          <a:xfrm flipH="1" flipV="1">
            <a:off x="5638800" y="5022850"/>
            <a:ext cx="354013" cy="311150"/>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26" name="Straight Arrow Connector 25"/>
          <p:cNvCxnSpPr>
            <a:stCxn id="20" idx="0"/>
          </p:cNvCxnSpPr>
          <p:nvPr/>
        </p:nvCxnSpPr>
        <p:spPr bwMode="auto">
          <a:xfrm flipH="1" flipV="1">
            <a:off x="5943600" y="5022850"/>
            <a:ext cx="703263" cy="311150"/>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27" name="Straight Arrow Connector 26"/>
          <p:cNvCxnSpPr>
            <a:stCxn id="21" idx="0"/>
            <a:endCxn id="44" idx="3"/>
          </p:cNvCxnSpPr>
          <p:nvPr/>
        </p:nvCxnSpPr>
        <p:spPr bwMode="auto">
          <a:xfrm flipH="1" flipV="1">
            <a:off x="5991225" y="4800600"/>
            <a:ext cx="1293813" cy="533400"/>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6" idx="0"/>
            <a:endCxn id="44" idx="1"/>
          </p:cNvCxnSpPr>
          <p:nvPr/>
        </p:nvCxnSpPr>
        <p:spPr bwMode="auto">
          <a:xfrm flipV="1">
            <a:off x="3943350" y="4800600"/>
            <a:ext cx="704850" cy="533400"/>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sp>
        <p:nvSpPr>
          <p:cNvPr id="30" name="Rectangle 29"/>
          <p:cNvSpPr>
            <a:spLocks noChangeArrowheads="1"/>
          </p:cNvSpPr>
          <p:nvPr/>
        </p:nvSpPr>
        <p:spPr bwMode="auto">
          <a:xfrm>
            <a:off x="4495800" y="3616325"/>
            <a:ext cx="1646238" cy="650875"/>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endParaRPr lang="en-GB" sz="1100" kern="0" dirty="0">
              <a:latin typeface="Arial" charset="0"/>
            </a:endParaRPr>
          </a:p>
          <a:p>
            <a:pPr algn="ctr">
              <a:defRPr/>
            </a:pPr>
            <a:r>
              <a:rPr lang="en-GB" sz="1100" kern="0" dirty="0">
                <a:latin typeface="Arial" charset="0"/>
              </a:rPr>
              <a:t>Regional Executive  </a:t>
            </a:r>
          </a:p>
          <a:p>
            <a:pPr algn="ctr">
              <a:defRPr/>
            </a:pPr>
            <a:r>
              <a:rPr lang="en-GB" sz="1100" kern="0" dirty="0">
                <a:latin typeface="Arial" charset="0"/>
              </a:rPr>
              <a:t>e-Practice Committee (HIS Navigations) </a:t>
            </a:r>
            <a:br>
              <a:rPr lang="en-GB" sz="1100" kern="0" dirty="0">
                <a:latin typeface="Arial" charset="0"/>
              </a:rPr>
            </a:br>
            <a:endParaRPr lang="en-GB" sz="1100" kern="0" dirty="0">
              <a:latin typeface="Arial" charset="0"/>
            </a:endParaRPr>
          </a:p>
        </p:txBody>
      </p:sp>
      <p:cxnSp>
        <p:nvCxnSpPr>
          <p:cNvPr id="17434" name="Straight Arrow Connector 30"/>
          <p:cNvCxnSpPr>
            <a:cxnSpLocks noChangeShapeType="1"/>
            <a:stCxn id="32" idx="3"/>
            <a:endCxn id="30" idx="1"/>
          </p:cNvCxnSpPr>
          <p:nvPr/>
        </p:nvCxnSpPr>
        <p:spPr bwMode="auto">
          <a:xfrm flipV="1">
            <a:off x="3081338" y="3941763"/>
            <a:ext cx="1414462" cy="23812"/>
          </a:xfrm>
          <a:prstGeom prst="straightConnector1">
            <a:avLst/>
          </a:prstGeom>
          <a:noFill/>
          <a:ln w="9525" algn="ctr">
            <a:solidFill>
              <a:srgbClr val="000000"/>
            </a:solidFill>
            <a:prstDash val="sys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Rectangle 31"/>
          <p:cNvSpPr>
            <a:spLocks noChangeArrowheads="1"/>
          </p:cNvSpPr>
          <p:nvPr/>
        </p:nvSpPr>
        <p:spPr bwMode="auto">
          <a:xfrm>
            <a:off x="2133600" y="3587750"/>
            <a:ext cx="947738" cy="75565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endParaRPr lang="en-GB" sz="1100" kern="0" dirty="0">
              <a:latin typeface="Arial" charset="0"/>
            </a:endParaRPr>
          </a:p>
          <a:p>
            <a:pPr algn="ctr">
              <a:defRPr/>
            </a:pPr>
            <a:r>
              <a:rPr lang="en-GB" sz="1100" kern="0" dirty="0">
                <a:latin typeface="Arial" charset="0"/>
              </a:rPr>
              <a:t>London Executive  </a:t>
            </a:r>
          </a:p>
          <a:p>
            <a:pPr algn="ctr">
              <a:defRPr/>
            </a:pPr>
            <a:r>
              <a:rPr lang="en-GB" sz="1100" kern="0" dirty="0">
                <a:latin typeface="Arial" charset="0"/>
              </a:rPr>
              <a:t>e-Practice Committee</a:t>
            </a:r>
            <a:br>
              <a:rPr lang="en-GB" sz="1100" kern="0" dirty="0">
                <a:latin typeface="Arial" charset="0"/>
              </a:rPr>
            </a:br>
            <a:endParaRPr lang="en-GB" sz="1100" kern="0" dirty="0">
              <a:latin typeface="Arial" charset="0"/>
            </a:endParaRPr>
          </a:p>
        </p:txBody>
      </p:sp>
      <p:cxnSp>
        <p:nvCxnSpPr>
          <p:cNvPr id="17436" name="Straight Arrow Connector 82"/>
          <p:cNvCxnSpPr>
            <a:cxnSpLocks noChangeShapeType="1"/>
            <a:stCxn id="6" idx="0"/>
            <a:endCxn id="7" idx="2"/>
          </p:cNvCxnSpPr>
          <p:nvPr/>
        </p:nvCxnSpPr>
        <p:spPr bwMode="auto">
          <a:xfrm flipV="1">
            <a:off x="4672013" y="1790700"/>
            <a:ext cx="3175" cy="241300"/>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ectangle 83"/>
          <p:cNvSpPr/>
          <p:nvPr/>
        </p:nvSpPr>
        <p:spPr>
          <a:xfrm>
            <a:off x="3451225" y="2514600"/>
            <a:ext cx="2492375"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latin typeface="Arial   "/>
              </a:rPr>
              <a:t>Clinical Transformation Coordinating Committee (sub-committee of ICC)</a:t>
            </a:r>
          </a:p>
        </p:txBody>
      </p:sp>
      <p:cxnSp>
        <p:nvCxnSpPr>
          <p:cNvPr id="17438" name="Straight Connector 109"/>
          <p:cNvCxnSpPr>
            <a:cxnSpLocks noChangeShapeType="1"/>
          </p:cNvCxnSpPr>
          <p:nvPr/>
        </p:nvCxnSpPr>
        <p:spPr bwMode="auto">
          <a:xfrm flipV="1">
            <a:off x="76200" y="4418013"/>
            <a:ext cx="8686800" cy="1587"/>
          </a:xfrm>
          <a:prstGeom prst="line">
            <a:avLst/>
          </a:prstGeom>
          <a:noFill/>
          <a:ln w="9525" algn="ctr">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Straight Arrow Connector 129"/>
          <p:cNvCxnSpPr>
            <a:stCxn id="30" idx="0"/>
            <a:endCxn id="6" idx="2"/>
          </p:cNvCxnSpPr>
          <p:nvPr/>
        </p:nvCxnSpPr>
        <p:spPr bwMode="auto">
          <a:xfrm flipH="1" flipV="1">
            <a:off x="4672013" y="3048000"/>
            <a:ext cx="646112" cy="568325"/>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cxnSp>
        <p:nvCxnSpPr>
          <p:cNvPr id="17440" name="Straight Connector 145"/>
          <p:cNvCxnSpPr>
            <a:cxnSpLocks noChangeShapeType="1"/>
          </p:cNvCxnSpPr>
          <p:nvPr/>
        </p:nvCxnSpPr>
        <p:spPr bwMode="auto">
          <a:xfrm>
            <a:off x="76200" y="1905000"/>
            <a:ext cx="89916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1" name="Straight Connector 147"/>
          <p:cNvCxnSpPr>
            <a:cxnSpLocks noChangeShapeType="1"/>
          </p:cNvCxnSpPr>
          <p:nvPr/>
        </p:nvCxnSpPr>
        <p:spPr bwMode="auto">
          <a:xfrm>
            <a:off x="76200" y="3200400"/>
            <a:ext cx="8991600"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ectangle 43"/>
          <p:cNvSpPr>
            <a:spLocks noChangeArrowheads="1"/>
          </p:cNvSpPr>
          <p:nvPr/>
        </p:nvSpPr>
        <p:spPr bwMode="auto">
          <a:xfrm>
            <a:off x="4648200" y="4560888"/>
            <a:ext cx="1343025" cy="479425"/>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endParaRPr lang="en-GB" sz="1000" kern="0" dirty="0">
              <a:latin typeface="Arial" charset="0"/>
            </a:endParaRPr>
          </a:p>
          <a:p>
            <a:pPr algn="ctr">
              <a:defRPr/>
            </a:pPr>
            <a:r>
              <a:rPr lang="en-GB" sz="1000" kern="0" dirty="0">
                <a:latin typeface="Arial" charset="0"/>
              </a:rPr>
              <a:t>Regional Clinical User Group</a:t>
            </a:r>
          </a:p>
          <a:p>
            <a:pPr algn="ctr">
              <a:defRPr/>
            </a:pPr>
            <a:endParaRPr lang="en-GB" sz="1000" kern="0" dirty="0">
              <a:latin typeface="Arial" charset="0"/>
            </a:endParaRPr>
          </a:p>
        </p:txBody>
      </p:sp>
      <p:cxnSp>
        <p:nvCxnSpPr>
          <p:cNvPr id="56" name="Straight Arrow Connector 55"/>
          <p:cNvCxnSpPr>
            <a:stCxn id="44" idx="0"/>
            <a:endCxn id="30" idx="2"/>
          </p:cNvCxnSpPr>
          <p:nvPr/>
        </p:nvCxnSpPr>
        <p:spPr bwMode="auto">
          <a:xfrm flipH="1" flipV="1">
            <a:off x="5318125" y="4267200"/>
            <a:ext cx="1588" cy="293688"/>
          </a:xfrm>
          <a:prstGeom prst="straightConnector1">
            <a:avLst/>
          </a:prstGeom>
          <a:ln>
            <a:headEnd type="arrow"/>
            <a:tailEnd type="arrow"/>
          </a:ln>
          <a:extLst/>
        </p:spPr>
        <p:style>
          <a:lnRef idx="1">
            <a:schemeClr val="dk1"/>
          </a:lnRef>
          <a:fillRef idx="0">
            <a:schemeClr val="dk1"/>
          </a:fillRef>
          <a:effectRef idx="0">
            <a:schemeClr val="dk1"/>
          </a:effectRef>
          <a:fontRef idx="minor">
            <a:schemeClr val="tx1"/>
          </a:fontRef>
        </p:style>
      </p:cxnSp>
      <p:sp>
        <p:nvSpPr>
          <p:cNvPr id="59" name="Rectangle 58"/>
          <p:cNvSpPr>
            <a:spLocks noChangeArrowheads="1"/>
          </p:cNvSpPr>
          <p:nvPr/>
        </p:nvSpPr>
        <p:spPr bwMode="auto">
          <a:xfrm>
            <a:off x="1933575" y="4578350"/>
            <a:ext cx="1343025" cy="477838"/>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endParaRPr lang="en-GB" sz="1000" kern="0" dirty="0">
              <a:latin typeface="Arial" charset="0"/>
            </a:endParaRPr>
          </a:p>
          <a:p>
            <a:pPr algn="ctr">
              <a:defRPr/>
            </a:pPr>
            <a:r>
              <a:rPr lang="en-GB" sz="1000" kern="0" dirty="0">
                <a:latin typeface="Arial" charset="0"/>
              </a:rPr>
              <a:t>London </a:t>
            </a:r>
            <a:r>
              <a:rPr lang="en-GB" sz="1000" kern="0" dirty="0" err="1">
                <a:latin typeface="Arial" charset="0"/>
              </a:rPr>
              <a:t>ePractice</a:t>
            </a:r>
            <a:r>
              <a:rPr lang="en-GB" sz="1000" kern="0" dirty="0">
                <a:latin typeface="Arial" charset="0"/>
              </a:rPr>
              <a:t> Sub-Committee </a:t>
            </a:r>
            <a:br>
              <a:rPr lang="en-GB" sz="1000" kern="0" dirty="0">
                <a:latin typeface="Arial" charset="0"/>
              </a:rPr>
            </a:br>
            <a:endParaRPr lang="en-GB" sz="1000" kern="0" dirty="0">
              <a:latin typeface="Arial" charset="0"/>
            </a:endParaRPr>
          </a:p>
        </p:txBody>
      </p:sp>
      <p:sp>
        <p:nvSpPr>
          <p:cNvPr id="60" name="Rectangle 59"/>
          <p:cNvSpPr>
            <a:spLocks noChangeArrowheads="1"/>
          </p:cNvSpPr>
          <p:nvPr/>
        </p:nvSpPr>
        <p:spPr bwMode="auto">
          <a:xfrm>
            <a:off x="685800" y="5432425"/>
            <a:ext cx="833438"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900" kern="0" dirty="0" smtClean="0">
                <a:latin typeface="Arial" charset="0"/>
              </a:rPr>
              <a:t>TBD</a:t>
            </a:r>
            <a:endParaRPr lang="en-GB" sz="900" kern="0" dirty="0">
              <a:latin typeface="Arial" charset="0"/>
            </a:endParaRPr>
          </a:p>
        </p:txBody>
      </p:sp>
      <p:cxnSp>
        <p:nvCxnSpPr>
          <p:cNvPr id="17446" name="Elbow Connector 60"/>
          <p:cNvCxnSpPr>
            <a:cxnSpLocks noChangeShapeType="1"/>
            <a:stCxn id="60" idx="0"/>
            <a:endCxn id="59" idx="2"/>
          </p:cNvCxnSpPr>
          <p:nvPr/>
        </p:nvCxnSpPr>
        <p:spPr bwMode="auto">
          <a:xfrm rot="5400000" flipH="1" flipV="1">
            <a:off x="1666082" y="4493419"/>
            <a:ext cx="376237" cy="1501775"/>
          </a:xfrm>
          <a:prstGeom prst="bentConnector3">
            <a:avLst>
              <a:gd name="adj1" fmla="val 50000"/>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7" name="Elbow Connector 61"/>
          <p:cNvCxnSpPr>
            <a:cxnSpLocks noChangeShapeType="1"/>
          </p:cNvCxnSpPr>
          <p:nvPr/>
        </p:nvCxnSpPr>
        <p:spPr bwMode="auto">
          <a:xfrm rot="10800000">
            <a:off x="2605088" y="5257800"/>
            <a:ext cx="306387" cy="152400"/>
          </a:xfrm>
          <a:prstGeom prst="bentConnector3">
            <a:avLst>
              <a:gd name="adj1" fmla="val 1134"/>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8" name="Elbow Connector 62"/>
          <p:cNvCxnSpPr>
            <a:cxnSpLocks noChangeShapeType="1"/>
          </p:cNvCxnSpPr>
          <p:nvPr/>
        </p:nvCxnSpPr>
        <p:spPr bwMode="auto">
          <a:xfrm rot="16200000" flipV="1">
            <a:off x="2765425" y="4854575"/>
            <a:ext cx="152400" cy="958850"/>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9" name="Elbow Connector 63"/>
          <p:cNvCxnSpPr>
            <a:cxnSpLocks noChangeShapeType="1"/>
            <a:stCxn id="59" idx="0"/>
          </p:cNvCxnSpPr>
          <p:nvPr/>
        </p:nvCxnSpPr>
        <p:spPr bwMode="auto">
          <a:xfrm rot="5400000" flipH="1" flipV="1">
            <a:off x="2488407" y="4460081"/>
            <a:ext cx="234950" cy="1587"/>
          </a:xfrm>
          <a:prstGeom prst="bentConnector3">
            <a:avLst>
              <a:gd name="adj1" fmla="val 50000"/>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Rectangle 64"/>
          <p:cNvSpPr>
            <a:spLocks noChangeArrowheads="1"/>
          </p:cNvSpPr>
          <p:nvPr/>
        </p:nvSpPr>
        <p:spPr bwMode="auto">
          <a:xfrm>
            <a:off x="1600200" y="5437188"/>
            <a:ext cx="838200" cy="430212"/>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900" kern="0" dirty="0" smtClean="0">
                <a:latin typeface="Arial" charset="0"/>
              </a:rPr>
              <a:t>TBD</a:t>
            </a:r>
            <a:endParaRPr lang="en-GB" sz="900" kern="0" dirty="0">
              <a:latin typeface="Arial" charset="0"/>
            </a:endParaRPr>
          </a:p>
        </p:txBody>
      </p:sp>
      <p:cxnSp>
        <p:nvCxnSpPr>
          <p:cNvPr id="17451" name="Elbow Connector 65"/>
          <p:cNvCxnSpPr>
            <a:cxnSpLocks noChangeShapeType="1"/>
          </p:cNvCxnSpPr>
          <p:nvPr/>
        </p:nvCxnSpPr>
        <p:spPr bwMode="auto">
          <a:xfrm rot="10800000">
            <a:off x="1905000" y="5257800"/>
            <a:ext cx="307975" cy="152400"/>
          </a:xfrm>
          <a:prstGeom prst="bentConnector3">
            <a:avLst>
              <a:gd name="adj1" fmla="val 1134"/>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tangle 66"/>
          <p:cNvSpPr>
            <a:spLocks noChangeArrowheads="1"/>
          </p:cNvSpPr>
          <p:nvPr/>
        </p:nvSpPr>
        <p:spPr bwMode="auto">
          <a:xfrm>
            <a:off x="2590800" y="5426075"/>
            <a:ext cx="838200"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900" kern="0" dirty="0" smtClean="0">
                <a:latin typeface="Arial" charset="0"/>
              </a:rPr>
              <a:t>TBD</a:t>
            </a:r>
            <a:endParaRPr lang="en-GB" sz="900" kern="0" dirty="0">
              <a:latin typeface="Arial" charset="0"/>
            </a:endParaRPr>
          </a:p>
        </p:txBody>
      </p:sp>
      <p:sp>
        <p:nvSpPr>
          <p:cNvPr id="17453" name="Rectangle 48"/>
          <p:cNvSpPr>
            <a:spLocks noChangeArrowheads="1"/>
          </p:cNvSpPr>
          <p:nvPr/>
        </p:nvSpPr>
        <p:spPr bwMode="auto">
          <a:xfrm>
            <a:off x="76200" y="3308350"/>
            <a:ext cx="2438400"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400"/>
              <a:t>3) Mid and Local Level</a:t>
            </a:r>
          </a:p>
        </p:txBody>
      </p:sp>
    </p:spTree>
    <p:extLst>
      <p:ext uri="{BB962C8B-B14F-4D97-AF65-F5344CB8AC3E}">
        <p14:creationId xmlns:p14="http://schemas.microsoft.com/office/powerpoint/2010/main" val="179715348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519495" y="2655105"/>
            <a:ext cx="3109905" cy="984898"/>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fontAlgn="base">
              <a:spcBef>
                <a:spcPct val="0"/>
              </a:spcBef>
              <a:spcAft>
                <a:spcPct val="0"/>
              </a:spcAft>
              <a:defRPr/>
            </a:pPr>
            <a:r>
              <a:rPr lang="en-GB" sz="1100" b="1" kern="0" dirty="0">
                <a:solidFill>
                  <a:srgbClr val="000000"/>
                </a:solidFill>
                <a:latin typeface="Arial" charset="0"/>
              </a:rPr>
              <a:t>Integrated </a:t>
            </a:r>
            <a:r>
              <a:rPr lang="en-GB" sz="1100" b="1" kern="0" dirty="0" smtClean="0">
                <a:solidFill>
                  <a:srgbClr val="000000"/>
                </a:solidFill>
                <a:latin typeface="Arial" charset="0"/>
              </a:rPr>
              <a:t>Care Committee </a:t>
            </a:r>
            <a:r>
              <a:rPr lang="en-GB" sz="1100" b="1" kern="0" dirty="0">
                <a:solidFill>
                  <a:srgbClr val="000000"/>
                </a:solidFill>
                <a:latin typeface="Arial" charset="0"/>
              </a:rPr>
              <a:t>(monthly):</a:t>
            </a:r>
            <a:r>
              <a:rPr lang="en-GB" sz="900" b="1" kern="0" dirty="0">
                <a:solidFill>
                  <a:srgbClr val="000000"/>
                </a:solidFill>
                <a:latin typeface="Arial" charset="0"/>
              </a:rPr>
              <a:t/>
            </a:r>
            <a:br>
              <a:rPr lang="en-GB" sz="900" b="1" kern="0" dirty="0">
                <a:solidFill>
                  <a:srgbClr val="000000"/>
                </a:solidFill>
                <a:latin typeface="Arial" charset="0"/>
              </a:rPr>
            </a:br>
            <a:r>
              <a:rPr lang="en-US" sz="900" kern="0" dirty="0">
                <a:solidFill>
                  <a:srgbClr val="000000"/>
                </a:solidFill>
                <a:latin typeface="Arial" charset="0"/>
              </a:rPr>
              <a:t>Represents all </a:t>
            </a:r>
            <a:r>
              <a:rPr lang="en-US" sz="900" kern="0" dirty="0" smtClean="0">
                <a:solidFill>
                  <a:srgbClr val="000000"/>
                </a:solidFill>
                <a:latin typeface="Arial" charset="0"/>
              </a:rPr>
              <a:t>hospitals</a:t>
            </a:r>
          </a:p>
          <a:p>
            <a:pPr marL="171450" indent="-171450" algn="ctr" fontAlgn="base">
              <a:spcBef>
                <a:spcPct val="0"/>
              </a:spcBef>
              <a:spcAft>
                <a:spcPct val="0"/>
              </a:spcAft>
              <a:buFont typeface="Arial" pitchFamily="34" charset="0"/>
              <a:buChar char="•"/>
              <a:defRPr/>
            </a:pPr>
            <a:r>
              <a:rPr lang="en-US" sz="900" kern="0" dirty="0" smtClean="0">
                <a:solidFill>
                  <a:srgbClr val="000000"/>
                </a:solidFill>
              </a:rPr>
              <a:t>Due to the volume and complexity of issues there will be a sub-group meets weekly in order to facilitate nimble decision making (This is the Clinical Transformation Coordinating Committee)</a:t>
            </a:r>
            <a:endParaRPr lang="en-US" sz="900" kern="0" dirty="0" smtClean="0">
              <a:solidFill>
                <a:srgbClr val="FF3300"/>
              </a:solidFill>
              <a:latin typeface="Arial" charset="0"/>
            </a:endParaRPr>
          </a:p>
        </p:txBody>
      </p:sp>
      <p:sp>
        <p:nvSpPr>
          <p:cNvPr id="7" name="Rectangle 6"/>
          <p:cNvSpPr>
            <a:spLocks noChangeArrowheads="1"/>
          </p:cNvSpPr>
          <p:nvPr/>
        </p:nvSpPr>
        <p:spPr bwMode="auto">
          <a:xfrm>
            <a:off x="3519494" y="1443064"/>
            <a:ext cx="3109906" cy="533399"/>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fontAlgn="base">
              <a:spcBef>
                <a:spcPct val="0"/>
              </a:spcBef>
              <a:spcAft>
                <a:spcPct val="0"/>
              </a:spcAft>
              <a:defRPr/>
            </a:pPr>
            <a:r>
              <a:rPr lang="en-GB" sz="1100" b="1" kern="0" dirty="0">
                <a:solidFill>
                  <a:srgbClr val="000000"/>
                </a:solidFill>
                <a:latin typeface="Arial" charset="0"/>
              </a:rPr>
              <a:t>Executive Council (quarterly as mediating body): </a:t>
            </a:r>
          </a:p>
          <a:p>
            <a:pPr algn="ctr" fontAlgn="base">
              <a:spcBef>
                <a:spcPct val="0"/>
              </a:spcBef>
              <a:spcAft>
                <a:spcPct val="0"/>
              </a:spcAft>
              <a:defRPr/>
            </a:pPr>
            <a:r>
              <a:rPr lang="en-GB" sz="900" kern="0" dirty="0" smtClean="0">
                <a:solidFill>
                  <a:srgbClr val="000000"/>
                </a:solidFill>
                <a:latin typeface="Arial" charset="0"/>
              </a:rPr>
              <a:t>Represents all hospitals</a:t>
            </a:r>
            <a:endParaRPr lang="en-GB" sz="900" kern="0" dirty="0">
              <a:solidFill>
                <a:srgbClr val="000000"/>
              </a:solidFill>
              <a:latin typeface="Arial" charset="0"/>
            </a:endParaRPr>
          </a:p>
        </p:txBody>
      </p:sp>
      <p:cxnSp>
        <p:nvCxnSpPr>
          <p:cNvPr id="13" name="Straight Arrow Connector 12"/>
          <p:cNvCxnSpPr/>
          <p:nvPr/>
        </p:nvCxnSpPr>
        <p:spPr bwMode="auto">
          <a:xfrm flipH="1" flipV="1">
            <a:off x="5094030" y="3640003"/>
            <a:ext cx="316170" cy="2006232"/>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tangle 42"/>
          <p:cNvSpPr>
            <a:spLocks noChangeArrowheads="1"/>
          </p:cNvSpPr>
          <p:nvPr/>
        </p:nvSpPr>
        <p:spPr bwMode="auto">
          <a:xfrm>
            <a:off x="731730" y="4101875"/>
            <a:ext cx="1646154" cy="698725"/>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fontAlgn="base">
              <a:spcBef>
                <a:spcPct val="0"/>
              </a:spcBef>
              <a:spcAft>
                <a:spcPct val="0"/>
              </a:spcAft>
              <a:defRPr/>
            </a:pPr>
            <a:endParaRPr lang="en-GB" sz="1200" b="1" kern="0" dirty="0" smtClean="0">
              <a:latin typeface="Arial" charset="0"/>
            </a:endParaRPr>
          </a:p>
          <a:p>
            <a:pPr algn="ctr" fontAlgn="base">
              <a:spcBef>
                <a:spcPct val="0"/>
              </a:spcBef>
              <a:spcAft>
                <a:spcPct val="0"/>
              </a:spcAft>
              <a:defRPr/>
            </a:pPr>
            <a:r>
              <a:rPr lang="en-GB" sz="1200" b="1" kern="0" dirty="0" smtClean="0">
                <a:latin typeface="Arial" charset="0"/>
              </a:rPr>
              <a:t>Local Executive  </a:t>
            </a:r>
          </a:p>
          <a:p>
            <a:pPr algn="ctr" fontAlgn="base">
              <a:spcBef>
                <a:spcPct val="0"/>
              </a:spcBef>
              <a:spcAft>
                <a:spcPct val="0"/>
              </a:spcAft>
              <a:defRPr/>
            </a:pPr>
            <a:r>
              <a:rPr lang="en-GB" sz="1200" b="1" kern="0" dirty="0" smtClean="0">
                <a:latin typeface="Arial" charset="0"/>
              </a:rPr>
              <a:t>e-Practice Committee</a:t>
            </a:r>
            <a:r>
              <a:rPr lang="en-GB" sz="1200" b="1" kern="0" dirty="0">
                <a:latin typeface="Arial" charset="0"/>
              </a:rPr>
              <a:t/>
            </a:r>
            <a:br>
              <a:rPr lang="en-GB" sz="1200" b="1" kern="0" dirty="0">
                <a:latin typeface="Arial" charset="0"/>
              </a:rPr>
            </a:br>
            <a:endParaRPr lang="en-GB" sz="1200" kern="0" dirty="0">
              <a:latin typeface="Arial" charset="0"/>
            </a:endParaRPr>
          </a:p>
        </p:txBody>
      </p:sp>
      <p:cxnSp>
        <p:nvCxnSpPr>
          <p:cNvPr id="53" name="Elbow Connector 52"/>
          <p:cNvCxnSpPr/>
          <p:nvPr/>
        </p:nvCxnSpPr>
        <p:spPr bwMode="auto">
          <a:xfrm>
            <a:off x="3445594" y="469602"/>
            <a:ext cx="914400" cy="914400"/>
          </a:xfrm>
          <a:prstGeom prst="bentConnector3">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38"/>
          <p:cNvSpPr>
            <a:spLocks noChangeArrowheads="1"/>
          </p:cNvSpPr>
          <p:nvPr/>
        </p:nvSpPr>
        <p:spPr bwMode="auto">
          <a:xfrm>
            <a:off x="1132367" y="5866994"/>
            <a:ext cx="962820" cy="610006"/>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900" b="1" kern="0" dirty="0" smtClean="0">
                <a:solidFill>
                  <a:srgbClr val="000000"/>
                </a:solidFill>
              </a:rPr>
              <a:t>Local </a:t>
            </a:r>
            <a:r>
              <a:rPr lang="en-GB" sz="900" b="1" kern="0" dirty="0" err="1" smtClean="0">
                <a:solidFill>
                  <a:srgbClr val="000000"/>
                </a:solidFill>
              </a:rPr>
              <a:t>ePractice</a:t>
            </a:r>
            <a:r>
              <a:rPr lang="en-GB" sz="900" b="1" kern="0" dirty="0" smtClean="0">
                <a:solidFill>
                  <a:srgbClr val="000000"/>
                </a:solidFill>
              </a:rPr>
              <a:t> Working Group</a:t>
            </a:r>
            <a:endParaRPr lang="en-GB" sz="900" kern="0" dirty="0">
              <a:solidFill>
                <a:srgbClr val="000000"/>
              </a:solidFill>
            </a:endParaRPr>
          </a:p>
        </p:txBody>
      </p:sp>
      <p:sp>
        <p:nvSpPr>
          <p:cNvPr id="23" name="Title 1"/>
          <p:cNvSpPr>
            <a:spLocks noGrp="1"/>
          </p:cNvSpPr>
          <p:nvPr>
            <p:ph type="title"/>
          </p:nvPr>
        </p:nvSpPr>
        <p:spPr>
          <a:xfrm>
            <a:off x="114300" y="19050"/>
            <a:ext cx="9029700" cy="1065213"/>
          </a:xfrm>
        </p:spPr>
        <p:txBody>
          <a:bodyPr>
            <a:noAutofit/>
          </a:bodyPr>
          <a:lstStyle/>
          <a:p>
            <a:r>
              <a:rPr lang="en-US" sz="2400" b="1" dirty="0" smtClean="0"/>
              <a:t>Post-HUGO Governance Structure with role details</a:t>
            </a:r>
            <a:endParaRPr lang="en-US" sz="2400" dirty="0"/>
          </a:p>
        </p:txBody>
      </p:sp>
      <p:cxnSp>
        <p:nvCxnSpPr>
          <p:cNvPr id="3" name="Elbow Connector 2"/>
          <p:cNvCxnSpPr/>
          <p:nvPr/>
        </p:nvCxnSpPr>
        <p:spPr bwMode="auto">
          <a:xfrm rot="16200000" flipH="1">
            <a:off x="45953" y="1155169"/>
            <a:ext cx="1828801" cy="914866"/>
          </a:xfrm>
          <a:prstGeom prst="bentConnector3">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Elbow Connector 4"/>
          <p:cNvCxnSpPr>
            <a:stCxn id="39" idx="2"/>
          </p:cNvCxnSpPr>
          <p:nvPr/>
        </p:nvCxnSpPr>
        <p:spPr bwMode="auto">
          <a:xfrm rot="16200000" flipH="1">
            <a:off x="2001780" y="6088997"/>
            <a:ext cx="126524" cy="902530"/>
          </a:xfrm>
          <a:prstGeom prst="bentConnector2">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Elbow Connector 11"/>
          <p:cNvCxnSpPr>
            <a:stCxn id="39" idx="2"/>
          </p:cNvCxnSpPr>
          <p:nvPr/>
        </p:nvCxnSpPr>
        <p:spPr bwMode="auto">
          <a:xfrm rot="16200000" flipH="1">
            <a:off x="2001780" y="6088997"/>
            <a:ext cx="126524" cy="902530"/>
          </a:xfrm>
          <a:prstGeom prst="bentConnector2">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6"/>
          <p:cNvSpPr/>
          <p:nvPr/>
        </p:nvSpPr>
        <p:spPr bwMode="auto">
          <a:xfrm>
            <a:off x="6400800" y="1862468"/>
            <a:ext cx="2590800" cy="9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800" dirty="0"/>
          </a:p>
          <a:p>
            <a:pPr marL="0" marR="0" indent="0" algn="l" defTabSz="914400" rtl="0" eaLnBrk="1" fontAlgn="base" latinLnBrk="0" hangingPunct="1">
              <a:lnSpc>
                <a:spcPct val="100000"/>
              </a:lnSpc>
              <a:spcBef>
                <a:spcPct val="0"/>
              </a:spcBef>
              <a:spcAft>
                <a:spcPct val="0"/>
              </a:spcAft>
              <a:buClrTx/>
              <a:buSzTx/>
              <a:buFontTx/>
              <a:buNone/>
              <a:tabLst/>
            </a:pPr>
            <a:endParaRPr lang="en-US" sz="800"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sz="800"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en-US"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2" name="Rectangle 1"/>
          <p:cNvSpPr/>
          <p:nvPr/>
        </p:nvSpPr>
        <p:spPr bwMode="auto">
          <a:xfrm>
            <a:off x="6773578" y="1354153"/>
            <a:ext cx="2222348"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1000" i="1" dirty="0"/>
              <a:t>C</a:t>
            </a:r>
            <a:r>
              <a:rPr kumimoji="0" lang="en-US" sz="1000" b="0" i="1" u="none" strike="noStrike" cap="none" normalizeH="0" dirty="0" smtClean="0">
                <a:ln>
                  <a:noFill/>
                </a:ln>
                <a:solidFill>
                  <a:schemeClr val="tx1"/>
                </a:solidFill>
                <a:effectLst/>
              </a:rPr>
              <a:t>onsulted when the Integrated Committee cannot reach consensus </a:t>
            </a:r>
            <a:endParaRPr kumimoji="0" lang="en-US" sz="1000" b="0" i="1" u="none" strike="noStrike" cap="none" normalizeH="0" baseline="0" dirty="0" smtClean="0">
              <a:ln>
                <a:noFill/>
              </a:ln>
              <a:solidFill>
                <a:schemeClr val="tx1"/>
              </a:solidFill>
              <a:effectLst/>
            </a:endParaRPr>
          </a:p>
        </p:txBody>
      </p:sp>
      <p:sp>
        <p:nvSpPr>
          <p:cNvPr id="25" name="Rectangle 24"/>
          <p:cNvSpPr/>
          <p:nvPr/>
        </p:nvSpPr>
        <p:spPr bwMode="auto">
          <a:xfrm>
            <a:off x="6629400" y="2587972"/>
            <a:ext cx="2514600" cy="9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71450" indent="-171450" fontAlgn="base">
              <a:spcBef>
                <a:spcPct val="0"/>
              </a:spcBef>
              <a:spcAft>
                <a:spcPct val="0"/>
              </a:spcAft>
              <a:buFont typeface="Arial" panose="020B0604020202020204" pitchFamily="34" charset="0"/>
              <a:buChar char="•"/>
            </a:pPr>
            <a:r>
              <a:rPr lang="en-US" sz="1000" i="1" dirty="0" smtClean="0"/>
              <a:t>System level focus representing  all hospitals</a:t>
            </a:r>
          </a:p>
          <a:p>
            <a:pPr marL="171450" indent="-171450" fontAlgn="base">
              <a:spcBef>
                <a:spcPct val="0"/>
              </a:spcBef>
              <a:spcAft>
                <a:spcPct val="0"/>
              </a:spcAft>
              <a:buFont typeface="Arial" panose="020B0604020202020204" pitchFamily="34" charset="0"/>
              <a:buChar char="•"/>
            </a:pPr>
            <a:r>
              <a:rPr lang="en-US" sz="1000" i="1" dirty="0" smtClean="0"/>
              <a:t>Includes one Executive level representative for each hospital</a:t>
            </a:r>
          </a:p>
          <a:p>
            <a:pPr marL="171450" indent="-171450" fontAlgn="base">
              <a:spcBef>
                <a:spcPct val="0"/>
              </a:spcBef>
              <a:spcAft>
                <a:spcPct val="0"/>
              </a:spcAft>
              <a:buFont typeface="Arial" panose="020B0604020202020204" pitchFamily="34" charset="0"/>
              <a:buChar char="•"/>
            </a:pPr>
            <a:r>
              <a:rPr lang="en-US" sz="1000" i="1" dirty="0"/>
              <a:t>U</a:t>
            </a:r>
            <a:r>
              <a:rPr lang="en-US" sz="1000" i="1" dirty="0" smtClean="0"/>
              <a:t>nderstanding of Standards of Practice, Legislation,  resource constraints and technology limitations</a:t>
            </a:r>
          </a:p>
          <a:p>
            <a:pPr fontAlgn="base">
              <a:spcBef>
                <a:spcPct val="0"/>
              </a:spcBef>
              <a:spcAft>
                <a:spcPct val="0"/>
              </a:spcAft>
            </a:pPr>
            <a:r>
              <a:rPr kumimoji="0" lang="en-US" sz="1000" b="0" i="1" u="none" strike="noStrike" cap="none" normalizeH="0" baseline="0" dirty="0" smtClean="0">
                <a:ln>
                  <a:noFill/>
                </a:ln>
                <a:solidFill>
                  <a:schemeClr val="tx1"/>
                </a:solidFill>
                <a:effectLst/>
              </a:rPr>
              <a:t>.</a:t>
            </a:r>
          </a:p>
          <a:p>
            <a:endParaRPr lang="en-US" sz="800" i="1" dirty="0" smtClean="0"/>
          </a:p>
          <a:p>
            <a:endParaRPr lang="en-US" sz="800" i="1" dirty="0" smtClean="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lang="en-US" i="1"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lang="en-US" i="1"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lang="en-US" i="1"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lang="en-US" i="1" dirty="0"/>
          </a:p>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1"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endParaRPr lang="en-US" i="1" dirty="0" smtClean="0"/>
          </a:p>
        </p:txBody>
      </p:sp>
      <p:sp>
        <p:nvSpPr>
          <p:cNvPr id="26" name="Rectangle 25"/>
          <p:cNvSpPr/>
          <p:nvPr/>
        </p:nvSpPr>
        <p:spPr bwMode="auto">
          <a:xfrm>
            <a:off x="2209800" y="5715000"/>
            <a:ext cx="3946716" cy="9144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171450" indent="-171450">
              <a:buFont typeface="Arial" panose="020B0604020202020204" pitchFamily="34" charset="0"/>
              <a:buChar char="•"/>
            </a:pPr>
            <a:r>
              <a:rPr lang="en-US" sz="1000" i="1" dirty="0" smtClean="0"/>
              <a:t>Interdisciplinary Practice group at each hospital</a:t>
            </a:r>
          </a:p>
          <a:p>
            <a:pPr marL="171450" indent="-171450">
              <a:buFont typeface="Arial" panose="020B0604020202020204" pitchFamily="34" charset="0"/>
              <a:buChar char="•"/>
            </a:pPr>
            <a:r>
              <a:rPr lang="en-US" sz="1000" i="1" dirty="0" smtClean="0"/>
              <a:t>Non-consensus items go to Executive </a:t>
            </a:r>
            <a:r>
              <a:rPr lang="en-US" sz="1000" i="1" dirty="0" err="1" smtClean="0"/>
              <a:t>ePractice</a:t>
            </a:r>
            <a:r>
              <a:rPr lang="en-US" sz="1000" i="1" dirty="0" smtClean="0"/>
              <a:t> (or for London, to the </a:t>
            </a:r>
            <a:r>
              <a:rPr lang="en-US" sz="1000" i="1" dirty="0" err="1" smtClean="0"/>
              <a:t>ePractice</a:t>
            </a:r>
            <a:r>
              <a:rPr lang="en-US" sz="1000" i="1" dirty="0" smtClean="0"/>
              <a:t> sub-committee) </a:t>
            </a:r>
          </a:p>
        </p:txBody>
      </p:sp>
      <p:cxnSp>
        <p:nvCxnSpPr>
          <p:cNvPr id="42" name="Elbow Connector 41"/>
          <p:cNvCxnSpPr/>
          <p:nvPr/>
        </p:nvCxnSpPr>
        <p:spPr bwMode="auto">
          <a:xfrm rot="16200000" flipH="1">
            <a:off x="15248" y="2433431"/>
            <a:ext cx="1828801" cy="914866"/>
          </a:xfrm>
          <a:prstGeom prst="bentConnector3">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ctangle 28"/>
          <p:cNvSpPr>
            <a:spLocks noChangeArrowheads="1"/>
          </p:cNvSpPr>
          <p:nvPr/>
        </p:nvSpPr>
        <p:spPr bwMode="auto">
          <a:xfrm>
            <a:off x="1615129" y="1976463"/>
            <a:ext cx="1525509" cy="678642"/>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fontAlgn="base">
              <a:spcBef>
                <a:spcPct val="0"/>
              </a:spcBef>
              <a:spcAft>
                <a:spcPct val="0"/>
              </a:spcAft>
              <a:defRPr/>
            </a:pPr>
            <a:r>
              <a:rPr lang="en-GB" sz="1200" b="1" kern="0" dirty="0" smtClean="0">
                <a:solidFill>
                  <a:srgbClr val="000000"/>
                </a:solidFill>
              </a:rPr>
              <a:t>London SLT’s</a:t>
            </a:r>
            <a:r>
              <a:rPr lang="en-GB" sz="1200" b="1" kern="0" dirty="0">
                <a:solidFill>
                  <a:srgbClr val="000000"/>
                </a:solidFill>
              </a:rPr>
              <a:t/>
            </a:r>
            <a:br>
              <a:rPr lang="en-GB" sz="1200" b="1" kern="0" dirty="0">
                <a:solidFill>
                  <a:srgbClr val="000000"/>
                </a:solidFill>
              </a:rPr>
            </a:br>
            <a:endParaRPr lang="en-GB" sz="1200" kern="0" dirty="0">
              <a:solidFill>
                <a:srgbClr val="000000"/>
              </a:solidFill>
            </a:endParaRPr>
          </a:p>
        </p:txBody>
      </p:sp>
      <p:cxnSp>
        <p:nvCxnSpPr>
          <p:cNvPr id="15" name="Straight Arrow Connector 14"/>
          <p:cNvCxnSpPr/>
          <p:nvPr/>
        </p:nvCxnSpPr>
        <p:spPr bwMode="auto">
          <a:xfrm>
            <a:off x="-685800" y="2119857"/>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p:cNvCxnSpPr>
            <a:endCxn id="39" idx="0"/>
          </p:cNvCxnSpPr>
          <p:nvPr/>
        </p:nvCxnSpPr>
        <p:spPr bwMode="auto">
          <a:xfrm>
            <a:off x="1613777" y="4844274"/>
            <a:ext cx="0" cy="1022720"/>
          </a:xfrm>
          <a:prstGeom prst="straightConnector1">
            <a:avLst/>
          </a:prstGeom>
          <a:ln>
            <a:headEnd type="triangle" w="med" len="med"/>
            <a:tailEnd type="triangle" w="med" len="med"/>
          </a:ln>
          <a:extLst/>
        </p:spPr>
        <p:style>
          <a:lnRef idx="1">
            <a:schemeClr val="dk1"/>
          </a:lnRef>
          <a:fillRef idx="0">
            <a:schemeClr val="dk1"/>
          </a:fillRef>
          <a:effectRef idx="0">
            <a:schemeClr val="dk1"/>
          </a:effectRef>
          <a:fontRef idx="minor">
            <a:schemeClr val="tx1"/>
          </a:fontRef>
        </p:style>
      </p:cxnSp>
      <p:cxnSp>
        <p:nvCxnSpPr>
          <p:cNvPr id="41" name="Straight Arrow Connector 40"/>
          <p:cNvCxnSpPr>
            <a:endCxn id="6" idx="1"/>
          </p:cNvCxnSpPr>
          <p:nvPr/>
        </p:nvCxnSpPr>
        <p:spPr bwMode="auto">
          <a:xfrm flipV="1">
            <a:off x="2377884" y="3147554"/>
            <a:ext cx="1141611" cy="954322"/>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sp>
        <p:nvSpPr>
          <p:cNvPr id="32" name="Rectangle 31"/>
          <p:cNvSpPr/>
          <p:nvPr/>
        </p:nvSpPr>
        <p:spPr bwMode="auto">
          <a:xfrm>
            <a:off x="3048000" y="3733800"/>
            <a:ext cx="4838700" cy="1200784"/>
          </a:xfrm>
          <a:prstGeom prst="rect">
            <a:avLst/>
          </a:prstGeom>
          <a:solidFill>
            <a:schemeClr val="bg1"/>
          </a:solidFill>
          <a:ln>
            <a:solidFill>
              <a:schemeClr val="bg1"/>
            </a:solidFill>
          </a:ln>
          <a:effectLst/>
          <a:extLst/>
        </p:spPr>
        <p:txBody>
          <a:bodyPr vert="horz" wrap="square" lIns="91440" tIns="45720" rIns="91440" bIns="45720" numCol="1" rtlCol="0" anchor="t" anchorCtr="0" compatLnSpc="1">
            <a:prstTxWarp prst="textNoShape">
              <a:avLst/>
            </a:prstTxWarp>
          </a:bodyPr>
          <a:lstStyle/>
          <a:p>
            <a:pPr marL="171450" indent="-171450">
              <a:buFont typeface="Arial" panose="020B0604020202020204" pitchFamily="34" charset="0"/>
              <a:buChar char="•"/>
            </a:pPr>
            <a:endParaRPr lang="en-US" sz="1000" i="1" dirty="0" smtClean="0"/>
          </a:p>
          <a:p>
            <a:pPr marL="171450" indent="-171450">
              <a:buFont typeface="Arial" panose="020B0604020202020204" pitchFamily="34" charset="0"/>
              <a:buChar char="•"/>
            </a:pPr>
            <a:r>
              <a:rPr lang="en-US" sz="1000" i="1" dirty="0" smtClean="0"/>
              <a:t>Executive-level Interdisciplinary Practice group </a:t>
            </a:r>
          </a:p>
          <a:p>
            <a:pPr marL="171450" indent="-171450">
              <a:buFont typeface="Arial" panose="020B0604020202020204" pitchFamily="34" charset="0"/>
              <a:buChar char="•"/>
            </a:pPr>
            <a:r>
              <a:rPr lang="en-US" sz="1000" i="1" dirty="0" smtClean="0"/>
              <a:t>London’s has been established, Regions are discussing a Regional Executive Committee </a:t>
            </a:r>
          </a:p>
          <a:p>
            <a:pPr marL="171450" indent="-171450">
              <a:buFont typeface="Arial" panose="020B0604020202020204" pitchFamily="34" charset="0"/>
              <a:buChar char="•"/>
            </a:pPr>
            <a:r>
              <a:rPr lang="en-US" sz="1000" i="1" dirty="0" smtClean="0"/>
              <a:t>Decision making body as it relates to Practice issues</a:t>
            </a:r>
          </a:p>
          <a:p>
            <a:pPr marL="171450" indent="-171450">
              <a:buFont typeface="Arial" panose="020B0604020202020204" pitchFamily="34" charset="0"/>
              <a:buChar char="•"/>
            </a:pPr>
            <a:r>
              <a:rPr lang="en-US" sz="1000" i="1" dirty="0" smtClean="0"/>
              <a:t>Receives Practice direction from MAC, and/or SLT</a:t>
            </a:r>
          </a:p>
          <a:p>
            <a:pPr marL="171450" indent="-171450">
              <a:buFont typeface="Arial" panose="020B0604020202020204" pitchFamily="34" charset="0"/>
              <a:buChar char="•"/>
            </a:pPr>
            <a:r>
              <a:rPr lang="en-US" sz="1000" i="1" dirty="0" smtClean="0"/>
              <a:t>Where technology changes are required to support best Practice, provides recommendations to Integrated Committee via the Clinical Transformation Coordination Committee  </a:t>
            </a:r>
          </a:p>
          <a:p>
            <a:pPr marL="171450" indent="-171450">
              <a:buFont typeface="Arial" panose="020B0604020202020204" pitchFamily="34" charset="0"/>
              <a:buChar char="•"/>
            </a:pPr>
            <a:r>
              <a:rPr lang="en-US" sz="1000" i="1" dirty="0" smtClean="0"/>
              <a:t>Note: London will have a combined London focused </a:t>
            </a:r>
            <a:r>
              <a:rPr lang="en-US" sz="1000" i="1" dirty="0" err="1" smtClean="0"/>
              <a:t>ePractice</a:t>
            </a:r>
            <a:r>
              <a:rPr lang="en-US" sz="1000" i="1" dirty="0" smtClean="0"/>
              <a:t> sub-committee due to the combined size of their hospitals in one area, in addition to local </a:t>
            </a:r>
            <a:r>
              <a:rPr lang="en-US" sz="1000" i="1" dirty="0" err="1" smtClean="0"/>
              <a:t>ePractice</a:t>
            </a:r>
            <a:r>
              <a:rPr lang="en-US" sz="1000" i="1" dirty="0" smtClean="0"/>
              <a:t> groups at the local level  as per previous slide</a:t>
            </a:r>
          </a:p>
        </p:txBody>
      </p:sp>
      <p:sp>
        <p:nvSpPr>
          <p:cNvPr id="34" name="Rectangle 33"/>
          <p:cNvSpPr>
            <a:spLocks noChangeArrowheads="1"/>
          </p:cNvSpPr>
          <p:nvPr/>
        </p:nvSpPr>
        <p:spPr bwMode="auto">
          <a:xfrm>
            <a:off x="102349" y="1976463"/>
            <a:ext cx="1373231" cy="690537"/>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fontAlgn="base">
              <a:spcBef>
                <a:spcPct val="0"/>
              </a:spcBef>
              <a:spcAft>
                <a:spcPct val="0"/>
              </a:spcAft>
              <a:defRPr/>
            </a:pPr>
            <a:r>
              <a:rPr lang="en-GB" sz="1200" b="1" kern="0" dirty="0" smtClean="0">
                <a:solidFill>
                  <a:srgbClr val="000000"/>
                </a:solidFill>
              </a:rPr>
              <a:t>HIS Steering Committee </a:t>
            </a:r>
            <a:endParaRPr lang="en-GB" sz="1200" kern="0" dirty="0">
              <a:solidFill>
                <a:srgbClr val="000000"/>
              </a:solidFill>
            </a:endParaRPr>
          </a:p>
        </p:txBody>
      </p:sp>
      <p:sp>
        <p:nvSpPr>
          <p:cNvPr id="9" name="Rectangle 8"/>
          <p:cNvSpPr/>
          <p:nvPr/>
        </p:nvSpPr>
        <p:spPr bwMode="auto">
          <a:xfrm>
            <a:off x="228600" y="4934584"/>
            <a:ext cx="970797" cy="399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372907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0"/>
            <a:ext cx="9029700" cy="1065213"/>
          </a:xfrm>
        </p:spPr>
        <p:txBody>
          <a:bodyPr/>
          <a:lstStyle/>
          <a:p>
            <a:r>
              <a:rPr lang="en-US" sz="2000" dirty="0" smtClean="0"/>
              <a:t>The Local ePractice groups that are being formed will be key in having front-line Clinicians and Providers drive change to ensure that Practice is guiding technology</a:t>
            </a:r>
            <a:endParaRPr lang="en-US" sz="2000" dirty="0"/>
          </a:p>
        </p:txBody>
      </p:sp>
      <p:sp>
        <p:nvSpPr>
          <p:cNvPr id="3" name="Content Placeholder 2"/>
          <p:cNvSpPr>
            <a:spLocks noGrp="1"/>
          </p:cNvSpPr>
          <p:nvPr>
            <p:ph idx="1"/>
          </p:nvPr>
        </p:nvSpPr>
        <p:spPr>
          <a:xfrm>
            <a:off x="118848" y="1068386"/>
            <a:ext cx="9025152" cy="4570413"/>
          </a:xfrm>
        </p:spPr>
        <p:txBody>
          <a:bodyPr/>
          <a:lstStyle/>
          <a:p>
            <a:pPr marL="0" lvl="0" indent="0">
              <a:buNone/>
            </a:pPr>
            <a:r>
              <a:rPr lang="en-US" sz="2000" dirty="0" smtClean="0"/>
              <a:t>DRAFT Accountabilities of Local ePractice Groups</a:t>
            </a:r>
          </a:p>
          <a:p>
            <a:pPr lvl="0"/>
            <a:r>
              <a:rPr lang="en-US" sz="2000" b="0" dirty="0" smtClean="0"/>
              <a:t>Be </a:t>
            </a:r>
            <a:r>
              <a:rPr lang="en-US" sz="2000" b="0" dirty="0"/>
              <a:t>accountable to the London </a:t>
            </a:r>
            <a:r>
              <a:rPr lang="en-US" sz="2000" b="0" dirty="0" err="1"/>
              <a:t>ePractice</a:t>
            </a:r>
            <a:r>
              <a:rPr lang="en-US" sz="2000" b="0" dirty="0"/>
              <a:t> </a:t>
            </a:r>
            <a:r>
              <a:rPr lang="en-US" sz="2000" b="0" dirty="0" smtClean="0"/>
              <a:t>Sub-Committee</a:t>
            </a:r>
            <a:r>
              <a:rPr lang="en-US" sz="2000" b="0" dirty="0"/>
              <a:t> </a:t>
            </a:r>
            <a:r>
              <a:rPr lang="en-US" sz="2000" b="0" dirty="0" smtClean="0"/>
              <a:t>(in London), and HIS </a:t>
            </a:r>
            <a:r>
              <a:rPr lang="en-US" sz="2000" b="0" dirty="0" err="1" smtClean="0"/>
              <a:t>Navs</a:t>
            </a:r>
            <a:r>
              <a:rPr lang="en-US" sz="2000" b="0" dirty="0" smtClean="0"/>
              <a:t> (Regional hospitals)</a:t>
            </a:r>
          </a:p>
          <a:p>
            <a:pPr lvl="0"/>
            <a:r>
              <a:rPr lang="en-US" sz="2000" b="0" dirty="0" smtClean="0"/>
              <a:t>Bring </a:t>
            </a:r>
            <a:r>
              <a:rPr lang="en-US" sz="2000" b="0" dirty="0"/>
              <a:t>key messages and information back to their representative areas. </a:t>
            </a:r>
          </a:p>
          <a:p>
            <a:pPr lvl="0"/>
            <a:r>
              <a:rPr lang="en-US" sz="2000" b="0" dirty="0"/>
              <a:t>Provide input to the issues and changes </a:t>
            </a:r>
            <a:endParaRPr lang="en-US" sz="2000" b="0" dirty="0" smtClean="0"/>
          </a:p>
          <a:p>
            <a:pPr lvl="0"/>
            <a:r>
              <a:rPr lang="en-US" sz="2000" b="0" dirty="0" smtClean="0"/>
              <a:t>Ensure </a:t>
            </a:r>
            <a:r>
              <a:rPr lang="en-US" sz="2000" b="0" dirty="0"/>
              <a:t>that new process, policy, practice or system changes are effectively implemented and communicated within their area of responsibility</a:t>
            </a:r>
          </a:p>
          <a:p>
            <a:pPr lvl="0"/>
            <a:r>
              <a:rPr lang="en-US" sz="2000" b="0" dirty="0"/>
              <a:t>Monitor and improve key system performance indicators in their area (e.g. percentage compliance of medication / patient scans)</a:t>
            </a:r>
          </a:p>
          <a:p>
            <a:pPr lvl="0"/>
            <a:r>
              <a:rPr lang="en-US" sz="2000" b="0" dirty="0"/>
              <a:t>Ensure that the represented area has effective training and education systems in place to ensure ongoing competency of system users</a:t>
            </a:r>
          </a:p>
          <a:p>
            <a:endParaRPr lang="en-US" sz="2000" dirty="0"/>
          </a:p>
        </p:txBody>
      </p:sp>
      <p:sp>
        <p:nvSpPr>
          <p:cNvPr id="4" name="Rectangle 3"/>
          <p:cNvSpPr/>
          <p:nvPr/>
        </p:nvSpPr>
        <p:spPr bwMode="auto">
          <a:xfrm>
            <a:off x="1219200" y="6172200"/>
            <a:ext cx="45719"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5" name="Title 1"/>
          <p:cNvSpPr txBox="1">
            <a:spLocks/>
          </p:cNvSpPr>
          <p:nvPr/>
        </p:nvSpPr>
        <p:spPr bwMode="auto">
          <a:xfrm>
            <a:off x="118848" y="5715000"/>
            <a:ext cx="8796551" cy="609600"/>
          </a:xfrm>
          <a:prstGeom prst="rect">
            <a:avLst/>
          </a:prstGeom>
          <a:solidFill>
            <a:schemeClr val="accent1"/>
          </a:solidFill>
          <a:ln>
            <a:noFill/>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Black" pitchFamily="34" charset="0"/>
              </a:defRPr>
            </a:lvl2pPr>
            <a:lvl3pPr algn="l" rtl="0" fontAlgn="base">
              <a:spcBef>
                <a:spcPct val="0"/>
              </a:spcBef>
              <a:spcAft>
                <a:spcPct val="0"/>
              </a:spcAft>
              <a:defRPr sz="2800">
                <a:solidFill>
                  <a:schemeClr val="bg1"/>
                </a:solidFill>
                <a:latin typeface="Arial Black" pitchFamily="34" charset="0"/>
              </a:defRPr>
            </a:lvl3pPr>
            <a:lvl4pPr algn="l" rtl="0" fontAlgn="base">
              <a:spcBef>
                <a:spcPct val="0"/>
              </a:spcBef>
              <a:spcAft>
                <a:spcPct val="0"/>
              </a:spcAft>
              <a:defRPr sz="2800">
                <a:solidFill>
                  <a:schemeClr val="bg1"/>
                </a:solidFill>
                <a:latin typeface="Arial Black" pitchFamily="34" charset="0"/>
              </a:defRPr>
            </a:lvl4pPr>
            <a:lvl5pPr algn="l" rtl="0" fontAlgn="base">
              <a:spcBef>
                <a:spcPct val="0"/>
              </a:spcBef>
              <a:spcAft>
                <a:spcPct val="0"/>
              </a:spcAft>
              <a:defRPr sz="2800">
                <a:solidFill>
                  <a:schemeClr val="bg1"/>
                </a:solidFill>
                <a:latin typeface="Arial Black" pitchFamily="34" charset="0"/>
              </a:defRPr>
            </a:lvl5pPr>
            <a:lvl6pPr marL="457200" algn="l" rtl="0" fontAlgn="base">
              <a:spcBef>
                <a:spcPct val="0"/>
              </a:spcBef>
              <a:spcAft>
                <a:spcPct val="0"/>
              </a:spcAft>
              <a:defRPr sz="2800">
                <a:solidFill>
                  <a:schemeClr val="bg1"/>
                </a:solidFill>
                <a:latin typeface="Arial Black" pitchFamily="34" charset="0"/>
              </a:defRPr>
            </a:lvl6pPr>
            <a:lvl7pPr marL="914400" algn="l" rtl="0" fontAlgn="base">
              <a:spcBef>
                <a:spcPct val="0"/>
              </a:spcBef>
              <a:spcAft>
                <a:spcPct val="0"/>
              </a:spcAft>
              <a:defRPr sz="2800">
                <a:solidFill>
                  <a:schemeClr val="bg1"/>
                </a:solidFill>
                <a:latin typeface="Arial Black" pitchFamily="34" charset="0"/>
              </a:defRPr>
            </a:lvl7pPr>
            <a:lvl8pPr marL="1371600" algn="l" rtl="0" fontAlgn="base">
              <a:spcBef>
                <a:spcPct val="0"/>
              </a:spcBef>
              <a:spcAft>
                <a:spcPct val="0"/>
              </a:spcAft>
              <a:defRPr sz="2800">
                <a:solidFill>
                  <a:schemeClr val="bg1"/>
                </a:solidFill>
                <a:latin typeface="Arial Black" pitchFamily="34" charset="0"/>
              </a:defRPr>
            </a:lvl8pPr>
            <a:lvl9pPr marL="1828800" algn="l" rtl="0" fontAlgn="base">
              <a:spcBef>
                <a:spcPct val="0"/>
              </a:spcBef>
              <a:spcAft>
                <a:spcPct val="0"/>
              </a:spcAft>
              <a:defRPr sz="2800">
                <a:solidFill>
                  <a:schemeClr val="bg1"/>
                </a:solidFill>
                <a:latin typeface="Arial Black" pitchFamily="34" charset="0"/>
              </a:defRPr>
            </a:lvl9pPr>
          </a:lstStyle>
          <a:p>
            <a:r>
              <a:rPr lang="en-US" sz="1400" b="1" dirty="0" smtClean="0">
                <a:solidFill>
                  <a:schemeClr val="tx1"/>
                </a:solidFill>
              </a:rPr>
              <a:t>Accountabilities and Activities of Local ePractice groups are being drafted to provide guidance to hospitals and  have been circulated.  Existing groups should be leveraged where possible. </a:t>
            </a:r>
            <a:endParaRPr lang="en-US" sz="1400" b="1" dirty="0">
              <a:solidFill>
                <a:schemeClr val="tx1"/>
              </a:solidFill>
            </a:endParaRPr>
          </a:p>
        </p:txBody>
      </p:sp>
    </p:spTree>
    <p:extLst>
      <p:ext uri="{BB962C8B-B14F-4D97-AF65-F5344CB8AC3E}">
        <p14:creationId xmlns:p14="http://schemas.microsoft.com/office/powerpoint/2010/main" val="2364369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sz="2200" dirty="0" smtClean="0"/>
              <a:t>As of March 6</a:t>
            </a:r>
            <a:r>
              <a:rPr lang="en-US" sz="2200" baseline="30000" dirty="0" smtClean="0"/>
              <a:t>th</a:t>
            </a:r>
            <a:r>
              <a:rPr lang="en-US" sz="2200" dirty="0" smtClean="0"/>
              <a:t> 2015, the local e-Practice groups are still forming</a:t>
            </a:r>
            <a:endParaRPr lang="en-US" sz="2200" dirty="0"/>
          </a:p>
        </p:txBody>
      </p:sp>
      <p:cxnSp>
        <p:nvCxnSpPr>
          <p:cNvPr id="17414" name="Straight Arrow Connector 7"/>
          <p:cNvCxnSpPr>
            <a:cxnSpLocks noChangeShapeType="1"/>
          </p:cNvCxnSpPr>
          <p:nvPr/>
        </p:nvCxnSpPr>
        <p:spPr bwMode="auto">
          <a:xfrm flipH="1" flipV="1">
            <a:off x="4672013" y="3048000"/>
            <a:ext cx="469900" cy="197485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5" name="Elbow Connector 8"/>
          <p:cNvCxnSpPr>
            <a:cxnSpLocks noChangeShapeType="1"/>
          </p:cNvCxnSpPr>
          <p:nvPr/>
        </p:nvCxnSpPr>
        <p:spPr bwMode="auto">
          <a:xfrm rot="16200000" flipH="1">
            <a:off x="3533775" y="2454276"/>
            <a:ext cx="127000" cy="901700"/>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6" name="Elbow Connector 9"/>
          <p:cNvCxnSpPr>
            <a:cxnSpLocks noChangeShapeType="1"/>
          </p:cNvCxnSpPr>
          <p:nvPr/>
        </p:nvCxnSpPr>
        <p:spPr bwMode="auto">
          <a:xfrm rot="16200000" flipH="1">
            <a:off x="3533775" y="2454276"/>
            <a:ext cx="127000" cy="901700"/>
          </a:xfrm>
          <a:prstGeom prst="bentConnector2">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p:cNvSpPr>
            <a:spLocks noChangeArrowheads="1"/>
          </p:cNvSpPr>
          <p:nvPr/>
        </p:nvSpPr>
        <p:spPr bwMode="auto">
          <a:xfrm>
            <a:off x="5221287" y="2841625"/>
            <a:ext cx="722313" cy="762000"/>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charset="0"/>
              </a:rPr>
              <a:t>MHA </a:t>
            </a:r>
          </a:p>
          <a:p>
            <a:pPr algn="ctr">
              <a:defRPr/>
            </a:pPr>
            <a:r>
              <a:rPr lang="en-GB" sz="800" kern="0" dirty="0">
                <a:latin typeface="Arial" charset="0"/>
              </a:rPr>
              <a:t>ePractice Group </a:t>
            </a:r>
          </a:p>
          <a:p>
            <a:pPr algn="ctr">
              <a:defRPr/>
            </a:pPr>
            <a:r>
              <a:rPr lang="en-GB" sz="800" kern="0" dirty="0">
                <a:latin typeface="Arial" charset="0"/>
              </a:rPr>
              <a:t>(Four Counties and </a:t>
            </a:r>
            <a:r>
              <a:rPr lang="en-GB" sz="800" kern="0" dirty="0" err="1">
                <a:latin typeface="Arial" charset="0"/>
              </a:rPr>
              <a:t>Strathroy</a:t>
            </a:r>
            <a:r>
              <a:rPr lang="en-GB" sz="800" kern="0" dirty="0">
                <a:latin typeface="Arial" charset="0"/>
              </a:rPr>
              <a:t>) </a:t>
            </a:r>
          </a:p>
        </p:txBody>
      </p:sp>
      <p:sp>
        <p:nvSpPr>
          <p:cNvPr id="17" name="Rectangle 16"/>
          <p:cNvSpPr>
            <a:spLocks noChangeArrowheads="1"/>
          </p:cNvSpPr>
          <p:nvPr/>
        </p:nvSpPr>
        <p:spPr bwMode="auto">
          <a:xfrm>
            <a:off x="6016625" y="2841625"/>
            <a:ext cx="612775" cy="762000"/>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charset="0"/>
              </a:rPr>
              <a:t>LWHA ePractice Group (Listowel and Wingham) </a:t>
            </a:r>
          </a:p>
        </p:txBody>
      </p:sp>
      <p:sp>
        <p:nvSpPr>
          <p:cNvPr id="18" name="Rectangle 17"/>
          <p:cNvSpPr>
            <a:spLocks noChangeArrowheads="1"/>
          </p:cNvSpPr>
          <p:nvPr/>
        </p:nvSpPr>
        <p:spPr bwMode="auto">
          <a:xfrm>
            <a:off x="6656388" y="2841625"/>
            <a:ext cx="658812" cy="762000"/>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charset="0"/>
              </a:rPr>
              <a:t>AH/TDMH ePractice Group (Alexandra &amp; Tillsonburg)</a:t>
            </a:r>
          </a:p>
        </p:txBody>
      </p:sp>
      <p:sp>
        <p:nvSpPr>
          <p:cNvPr id="19" name="Rectangle 18"/>
          <p:cNvSpPr>
            <a:spLocks noChangeArrowheads="1"/>
          </p:cNvSpPr>
          <p:nvPr/>
        </p:nvSpPr>
        <p:spPr bwMode="auto">
          <a:xfrm>
            <a:off x="7334249" y="2841625"/>
            <a:ext cx="590551" cy="609600"/>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charset="0"/>
              </a:rPr>
              <a:t>STEGH ePractice Group </a:t>
            </a:r>
          </a:p>
        </p:txBody>
      </p:sp>
      <p:sp>
        <p:nvSpPr>
          <p:cNvPr id="20" name="Rectangle 19"/>
          <p:cNvSpPr>
            <a:spLocks noChangeArrowheads="1"/>
          </p:cNvSpPr>
          <p:nvPr/>
        </p:nvSpPr>
        <p:spPr bwMode="auto">
          <a:xfrm>
            <a:off x="7924800" y="2841625"/>
            <a:ext cx="612775" cy="609600"/>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charset="0"/>
              </a:rPr>
              <a:t>WH ePractice Group </a:t>
            </a:r>
          </a:p>
        </p:txBody>
      </p:sp>
      <p:sp>
        <p:nvSpPr>
          <p:cNvPr id="21" name="Rectangle 20"/>
          <p:cNvSpPr>
            <a:spLocks noChangeArrowheads="1"/>
          </p:cNvSpPr>
          <p:nvPr/>
        </p:nvSpPr>
        <p:spPr bwMode="auto">
          <a:xfrm>
            <a:off x="8585200" y="2841625"/>
            <a:ext cx="558800" cy="609600"/>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charset="0"/>
              </a:rPr>
              <a:t>Exeter  ePractice Group </a:t>
            </a:r>
          </a:p>
        </p:txBody>
      </p:sp>
      <p:sp>
        <p:nvSpPr>
          <p:cNvPr id="44" name="Rectangle 43"/>
          <p:cNvSpPr>
            <a:spLocks noChangeArrowheads="1"/>
          </p:cNvSpPr>
          <p:nvPr/>
        </p:nvSpPr>
        <p:spPr bwMode="auto">
          <a:xfrm>
            <a:off x="6375400" y="1524000"/>
            <a:ext cx="1343025" cy="479425"/>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endParaRPr lang="en-GB" sz="1000" kern="0" dirty="0">
              <a:latin typeface="Arial" charset="0"/>
            </a:endParaRPr>
          </a:p>
          <a:p>
            <a:pPr algn="ctr">
              <a:defRPr/>
            </a:pPr>
            <a:r>
              <a:rPr lang="en-GB" sz="1000" kern="0" dirty="0">
                <a:latin typeface="Arial" charset="0"/>
              </a:rPr>
              <a:t>Regional Clinical User Group</a:t>
            </a:r>
          </a:p>
          <a:p>
            <a:pPr algn="ctr">
              <a:defRPr/>
            </a:pPr>
            <a:endParaRPr lang="en-GB" sz="1000" kern="0" dirty="0">
              <a:latin typeface="Arial" charset="0"/>
            </a:endParaRPr>
          </a:p>
        </p:txBody>
      </p:sp>
      <p:sp>
        <p:nvSpPr>
          <p:cNvPr id="59" name="Rectangle 58"/>
          <p:cNvSpPr>
            <a:spLocks noChangeArrowheads="1"/>
          </p:cNvSpPr>
          <p:nvPr/>
        </p:nvSpPr>
        <p:spPr bwMode="auto">
          <a:xfrm>
            <a:off x="2543175" y="1525587"/>
            <a:ext cx="1343025" cy="477838"/>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endParaRPr lang="en-GB" sz="1000" kern="0" dirty="0">
              <a:latin typeface="Arial" charset="0"/>
            </a:endParaRPr>
          </a:p>
          <a:p>
            <a:pPr algn="ctr">
              <a:defRPr/>
            </a:pPr>
            <a:r>
              <a:rPr lang="en-GB" sz="1000" kern="0" dirty="0">
                <a:latin typeface="Arial" charset="0"/>
              </a:rPr>
              <a:t>London </a:t>
            </a:r>
            <a:r>
              <a:rPr lang="en-GB" sz="1000" kern="0" dirty="0" err="1">
                <a:latin typeface="Arial" charset="0"/>
              </a:rPr>
              <a:t>ePractice</a:t>
            </a:r>
            <a:r>
              <a:rPr lang="en-GB" sz="1000" kern="0" dirty="0">
                <a:latin typeface="Arial" charset="0"/>
              </a:rPr>
              <a:t> Sub-Committee </a:t>
            </a:r>
            <a:br>
              <a:rPr lang="en-GB" sz="1000" kern="0" dirty="0">
                <a:latin typeface="Arial" charset="0"/>
              </a:rPr>
            </a:br>
            <a:endParaRPr lang="en-GB" sz="1000" kern="0" dirty="0">
              <a:latin typeface="Arial" charset="0"/>
            </a:endParaRPr>
          </a:p>
        </p:txBody>
      </p:sp>
      <p:sp>
        <p:nvSpPr>
          <p:cNvPr id="60" name="Rectangle 59"/>
          <p:cNvSpPr>
            <a:spLocks noChangeArrowheads="1"/>
          </p:cNvSpPr>
          <p:nvPr/>
        </p:nvSpPr>
        <p:spPr bwMode="auto">
          <a:xfrm>
            <a:off x="914400" y="2844800"/>
            <a:ext cx="669132" cy="530225"/>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LHSC Clinical </a:t>
            </a:r>
            <a:r>
              <a:rPr lang="en-GB" sz="800" kern="0" dirty="0">
                <a:latin typeface="Arial" pitchFamily="34" charset="0"/>
                <a:cs typeface="Arial" pitchFamily="34" charset="0"/>
              </a:rPr>
              <a:t>Practice Team </a:t>
            </a:r>
            <a:r>
              <a:rPr lang="en-GB" sz="800" kern="0" dirty="0" smtClean="0">
                <a:latin typeface="Arial" pitchFamily="34" charset="0"/>
                <a:cs typeface="Arial" pitchFamily="34" charset="0"/>
              </a:rPr>
              <a:t>VH</a:t>
            </a:r>
            <a:endParaRPr lang="en-GB" sz="800" kern="0" dirty="0">
              <a:latin typeface="Arial" pitchFamily="34" charset="0"/>
              <a:cs typeface="Arial" pitchFamily="34" charset="0"/>
            </a:endParaRPr>
          </a:p>
        </p:txBody>
      </p:sp>
      <p:cxnSp>
        <p:nvCxnSpPr>
          <p:cNvPr id="17446" name="Elbow Connector 60"/>
          <p:cNvCxnSpPr>
            <a:cxnSpLocks noChangeShapeType="1"/>
            <a:stCxn id="60" idx="0"/>
            <a:endCxn id="59" idx="2"/>
          </p:cNvCxnSpPr>
          <p:nvPr/>
        </p:nvCxnSpPr>
        <p:spPr bwMode="auto">
          <a:xfrm rot="5400000" flipH="1" flipV="1">
            <a:off x="1811140" y="1441252"/>
            <a:ext cx="841375" cy="1965722"/>
          </a:xfrm>
          <a:prstGeom prst="bentConnector3">
            <a:avLst>
              <a:gd name="adj1" fmla="val 8418"/>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Rectangle 64"/>
          <p:cNvSpPr>
            <a:spLocks noChangeArrowheads="1"/>
          </p:cNvSpPr>
          <p:nvPr/>
        </p:nvSpPr>
        <p:spPr bwMode="auto">
          <a:xfrm>
            <a:off x="1631156" y="2844801"/>
            <a:ext cx="654844" cy="530224"/>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LHSC Clinical </a:t>
            </a:r>
            <a:r>
              <a:rPr lang="en-GB" sz="800" kern="0" dirty="0">
                <a:latin typeface="Arial" pitchFamily="34" charset="0"/>
                <a:cs typeface="Arial" pitchFamily="34" charset="0"/>
              </a:rPr>
              <a:t>Practice Team UH</a:t>
            </a:r>
          </a:p>
        </p:txBody>
      </p:sp>
      <p:sp>
        <p:nvSpPr>
          <p:cNvPr id="67" name="Rectangle 66"/>
          <p:cNvSpPr>
            <a:spLocks noChangeArrowheads="1"/>
          </p:cNvSpPr>
          <p:nvPr/>
        </p:nvSpPr>
        <p:spPr bwMode="auto">
          <a:xfrm>
            <a:off x="2362200" y="2844800"/>
            <a:ext cx="701675" cy="430213"/>
          </a:xfrm>
          <a:prstGeom prst="rect">
            <a:avLst/>
          </a:prstGeom>
          <a:solidFill>
            <a:srgbClr val="FFFFFF"/>
          </a:solidFill>
          <a:ln w="12700" algn="ctr">
            <a:solidFill>
              <a:schemeClr val="tx1"/>
            </a:solidFill>
            <a:miter lim="800000"/>
            <a:headEnd/>
            <a:tailEnd/>
          </a:ln>
        </p:spPr>
        <p:txBody>
          <a:bodyPr lIns="45720" tIns="45720" rIns="45720" bIns="45720" anchor="ctr" anchorCtr="1"/>
          <a:lstStyle/>
          <a:p>
            <a:pPr algn="ctr">
              <a:defRPr/>
            </a:pPr>
            <a:r>
              <a:rPr lang="en-GB" sz="800" kern="0" dirty="0">
                <a:latin typeface="Arial" pitchFamily="34" charset="0"/>
                <a:cs typeface="Arial" pitchFamily="34" charset="0"/>
              </a:rPr>
              <a:t>St. Joseph's Hospital</a:t>
            </a:r>
          </a:p>
        </p:txBody>
      </p:sp>
      <p:sp>
        <p:nvSpPr>
          <p:cNvPr id="46" name="Rectangle 45"/>
          <p:cNvSpPr>
            <a:spLocks noChangeArrowheads="1"/>
          </p:cNvSpPr>
          <p:nvPr/>
        </p:nvSpPr>
        <p:spPr bwMode="auto">
          <a:xfrm>
            <a:off x="76200" y="2245518"/>
            <a:ext cx="1219201" cy="367507"/>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Pathology and Laboratory Medicine Working Group</a:t>
            </a:r>
            <a:endParaRPr lang="en-GB" sz="800" kern="0" dirty="0">
              <a:latin typeface="Arial" pitchFamily="34" charset="0"/>
              <a:cs typeface="Arial" pitchFamily="34" charset="0"/>
            </a:endParaRPr>
          </a:p>
        </p:txBody>
      </p:sp>
      <p:cxnSp>
        <p:nvCxnSpPr>
          <p:cNvPr id="68" name="Elbow Connector 60"/>
          <p:cNvCxnSpPr>
            <a:cxnSpLocks noChangeShapeType="1"/>
            <a:stCxn id="16" idx="0"/>
          </p:cNvCxnSpPr>
          <p:nvPr/>
        </p:nvCxnSpPr>
        <p:spPr bwMode="auto">
          <a:xfrm rot="5400000" flipH="1" flipV="1">
            <a:off x="6238481" y="2109388"/>
            <a:ext cx="76200" cy="1388275"/>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Elbow Connector 60"/>
          <p:cNvCxnSpPr>
            <a:cxnSpLocks noChangeShapeType="1"/>
            <a:stCxn id="21" idx="0"/>
          </p:cNvCxnSpPr>
          <p:nvPr/>
        </p:nvCxnSpPr>
        <p:spPr bwMode="auto">
          <a:xfrm rot="16200000" flipV="1">
            <a:off x="7975599" y="1952624"/>
            <a:ext cx="76202" cy="1701800"/>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Elbow Connector 60"/>
          <p:cNvCxnSpPr>
            <a:cxnSpLocks noChangeShapeType="1"/>
            <a:stCxn id="65" idx="0"/>
            <a:endCxn id="59" idx="2"/>
          </p:cNvCxnSpPr>
          <p:nvPr/>
        </p:nvCxnSpPr>
        <p:spPr bwMode="auto">
          <a:xfrm rot="5400000" flipH="1" flipV="1">
            <a:off x="2165945" y="1796058"/>
            <a:ext cx="841376" cy="1256110"/>
          </a:xfrm>
          <a:prstGeom prst="bentConnector3">
            <a:avLst>
              <a:gd name="adj1" fmla="val 9363"/>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Elbow Connector 60"/>
          <p:cNvCxnSpPr>
            <a:cxnSpLocks noChangeShapeType="1"/>
            <a:stCxn id="20" idx="0"/>
          </p:cNvCxnSpPr>
          <p:nvPr/>
        </p:nvCxnSpPr>
        <p:spPr bwMode="auto">
          <a:xfrm rot="16200000" flipV="1">
            <a:off x="7585671" y="2196107"/>
            <a:ext cx="76201" cy="1214835"/>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Elbow Connector 60"/>
          <p:cNvCxnSpPr>
            <a:cxnSpLocks noChangeShapeType="1"/>
            <a:stCxn id="19" idx="0"/>
          </p:cNvCxnSpPr>
          <p:nvPr/>
        </p:nvCxnSpPr>
        <p:spPr bwMode="auto">
          <a:xfrm rot="16200000" flipV="1">
            <a:off x="7262020" y="2474120"/>
            <a:ext cx="76200" cy="658810"/>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Elbow Connector 60"/>
          <p:cNvCxnSpPr>
            <a:cxnSpLocks noChangeShapeType="1"/>
            <a:stCxn id="17" idx="0"/>
          </p:cNvCxnSpPr>
          <p:nvPr/>
        </p:nvCxnSpPr>
        <p:spPr bwMode="auto">
          <a:xfrm rot="5400000" flipH="1" flipV="1">
            <a:off x="6616304" y="2472134"/>
            <a:ext cx="76200" cy="662783"/>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Elbow Connector 60"/>
          <p:cNvCxnSpPr>
            <a:cxnSpLocks noChangeShapeType="1"/>
            <a:stCxn id="67" idx="0"/>
            <a:endCxn id="59" idx="2"/>
          </p:cNvCxnSpPr>
          <p:nvPr/>
        </p:nvCxnSpPr>
        <p:spPr bwMode="auto">
          <a:xfrm rot="5400000" flipH="1" flipV="1">
            <a:off x="2543176" y="2173288"/>
            <a:ext cx="841375" cy="501650"/>
          </a:xfrm>
          <a:prstGeom prst="bentConnector3">
            <a:avLst>
              <a:gd name="adj1" fmla="val 9363"/>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Rectangle 108"/>
          <p:cNvSpPr>
            <a:spLocks noChangeArrowheads="1"/>
          </p:cNvSpPr>
          <p:nvPr/>
        </p:nvSpPr>
        <p:spPr bwMode="auto">
          <a:xfrm>
            <a:off x="3124200" y="2844800"/>
            <a:ext cx="685800"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err="1" smtClean="0">
                <a:latin typeface="Arial" pitchFamily="34" charset="0"/>
                <a:cs typeface="Arial" pitchFamily="34" charset="0"/>
              </a:rPr>
              <a:t>Parkwood</a:t>
            </a:r>
            <a:r>
              <a:rPr lang="en-GB" sz="800" kern="0" dirty="0" smtClean="0">
                <a:latin typeface="Arial" pitchFamily="34" charset="0"/>
                <a:cs typeface="Arial" pitchFamily="34" charset="0"/>
              </a:rPr>
              <a:t> Institute</a:t>
            </a:r>
            <a:endParaRPr lang="en-GB" sz="800" kern="0" dirty="0">
              <a:latin typeface="Arial" pitchFamily="34" charset="0"/>
              <a:cs typeface="Arial" pitchFamily="34" charset="0"/>
            </a:endParaRPr>
          </a:p>
        </p:txBody>
      </p:sp>
      <p:sp>
        <p:nvSpPr>
          <p:cNvPr id="113" name="Rectangle 112"/>
          <p:cNvSpPr>
            <a:spLocks noChangeArrowheads="1"/>
          </p:cNvSpPr>
          <p:nvPr/>
        </p:nvSpPr>
        <p:spPr bwMode="auto">
          <a:xfrm>
            <a:off x="3849687" y="2844800"/>
            <a:ext cx="493713"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SWC FMH*</a:t>
            </a:r>
            <a:endParaRPr lang="en-GB" sz="800" kern="0" dirty="0">
              <a:latin typeface="Arial" pitchFamily="34" charset="0"/>
              <a:cs typeface="Arial" pitchFamily="34" charset="0"/>
            </a:endParaRPr>
          </a:p>
        </p:txBody>
      </p:sp>
      <p:cxnSp>
        <p:nvCxnSpPr>
          <p:cNvPr id="114" name="Elbow Connector 60"/>
          <p:cNvCxnSpPr>
            <a:cxnSpLocks noChangeShapeType="1"/>
            <a:stCxn id="109" idx="0"/>
            <a:endCxn id="59" idx="2"/>
          </p:cNvCxnSpPr>
          <p:nvPr/>
        </p:nvCxnSpPr>
        <p:spPr bwMode="auto">
          <a:xfrm rot="16200000" flipV="1">
            <a:off x="2920207" y="2297907"/>
            <a:ext cx="841375" cy="252412"/>
          </a:xfrm>
          <a:prstGeom prst="bentConnector3">
            <a:avLst>
              <a:gd name="adj1" fmla="val 9363"/>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Elbow Connector 60"/>
          <p:cNvCxnSpPr>
            <a:cxnSpLocks noChangeShapeType="1"/>
            <a:stCxn id="113" idx="0"/>
            <a:endCxn id="59" idx="2"/>
          </p:cNvCxnSpPr>
          <p:nvPr/>
        </p:nvCxnSpPr>
        <p:spPr bwMode="auto">
          <a:xfrm rot="16200000" flipV="1">
            <a:off x="3234929" y="1983185"/>
            <a:ext cx="841375" cy="881856"/>
          </a:xfrm>
          <a:prstGeom prst="bentConnector3">
            <a:avLst>
              <a:gd name="adj1" fmla="val 9363"/>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Rectangle 99"/>
          <p:cNvSpPr/>
          <p:nvPr/>
        </p:nvSpPr>
        <p:spPr bwMode="auto">
          <a:xfrm>
            <a:off x="2971800" y="2281238"/>
            <a:ext cx="45719" cy="270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p:txBody>
      </p:sp>
      <p:sp>
        <p:nvSpPr>
          <p:cNvPr id="140" name="Rectangle 139"/>
          <p:cNvSpPr>
            <a:spLocks noChangeArrowheads="1"/>
          </p:cNvSpPr>
          <p:nvPr/>
        </p:nvSpPr>
        <p:spPr bwMode="auto">
          <a:xfrm>
            <a:off x="76200" y="2841625"/>
            <a:ext cx="762000" cy="53340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LHSC Emergency </a:t>
            </a:r>
            <a:r>
              <a:rPr lang="en-GB" sz="800" kern="0" dirty="0" err="1" smtClean="0">
                <a:latin typeface="Arial" pitchFamily="34" charset="0"/>
                <a:cs typeface="Arial" pitchFamily="34" charset="0"/>
              </a:rPr>
              <a:t>ePractice</a:t>
            </a:r>
            <a:endParaRPr lang="en-GB" sz="800" kern="0" dirty="0">
              <a:latin typeface="Arial" pitchFamily="34" charset="0"/>
              <a:cs typeface="Arial" pitchFamily="34" charset="0"/>
            </a:endParaRPr>
          </a:p>
        </p:txBody>
      </p:sp>
      <p:sp>
        <p:nvSpPr>
          <p:cNvPr id="141" name="Rectangle 140"/>
          <p:cNvSpPr>
            <a:spLocks noChangeArrowheads="1"/>
          </p:cNvSpPr>
          <p:nvPr/>
        </p:nvSpPr>
        <p:spPr bwMode="auto">
          <a:xfrm>
            <a:off x="152400" y="3527425"/>
            <a:ext cx="914400"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LHSC Medicine</a:t>
            </a:r>
          </a:p>
          <a:p>
            <a:pPr algn="ctr">
              <a:defRPr/>
            </a:pPr>
            <a:r>
              <a:rPr lang="en-GB" sz="800" kern="0" dirty="0" smtClean="0">
                <a:latin typeface="Arial" pitchFamily="34" charset="0"/>
                <a:cs typeface="Arial" pitchFamily="34" charset="0"/>
              </a:rPr>
              <a:t>Leadership Team</a:t>
            </a:r>
            <a:endParaRPr lang="en-GB" sz="800" kern="0" dirty="0">
              <a:latin typeface="Arial" pitchFamily="34" charset="0"/>
              <a:cs typeface="Arial" pitchFamily="34" charset="0"/>
            </a:endParaRPr>
          </a:p>
        </p:txBody>
      </p:sp>
      <p:cxnSp>
        <p:nvCxnSpPr>
          <p:cNvPr id="143" name="Elbow Connector 60"/>
          <p:cNvCxnSpPr>
            <a:cxnSpLocks noChangeShapeType="1"/>
            <a:stCxn id="140" idx="0"/>
            <a:endCxn id="59" idx="2"/>
          </p:cNvCxnSpPr>
          <p:nvPr/>
        </p:nvCxnSpPr>
        <p:spPr bwMode="auto">
          <a:xfrm rot="5400000" flipH="1" flipV="1">
            <a:off x="1416844" y="1043781"/>
            <a:ext cx="838200" cy="2757488"/>
          </a:xfrm>
          <a:prstGeom prst="bentConnector3">
            <a:avLst>
              <a:gd name="adj1" fmla="val 8261"/>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Elbow Connector 60"/>
          <p:cNvCxnSpPr>
            <a:cxnSpLocks noChangeShapeType="1"/>
            <a:stCxn id="141" idx="1"/>
            <a:endCxn id="59" idx="2"/>
          </p:cNvCxnSpPr>
          <p:nvPr/>
        </p:nvCxnSpPr>
        <p:spPr bwMode="auto">
          <a:xfrm rot="10800000" flipH="1">
            <a:off x="152400" y="2003426"/>
            <a:ext cx="3062288" cy="1739107"/>
          </a:xfrm>
          <a:prstGeom prst="bentConnector4">
            <a:avLst>
              <a:gd name="adj1" fmla="val -4349"/>
              <a:gd name="adj2" fmla="val 56184"/>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Rectangle 158"/>
          <p:cNvSpPr>
            <a:spLocks noChangeArrowheads="1"/>
          </p:cNvSpPr>
          <p:nvPr/>
        </p:nvSpPr>
        <p:spPr bwMode="auto">
          <a:xfrm>
            <a:off x="152400" y="4034177"/>
            <a:ext cx="1981200" cy="331448"/>
          </a:xfrm>
          <a:prstGeom prst="rect">
            <a:avLst/>
          </a:prstGeom>
          <a:solidFill>
            <a:srgbClr val="FFFFFF"/>
          </a:solidFill>
          <a:ln w="12700" algn="ctr">
            <a:solidFill>
              <a:schemeClr val="tx1"/>
            </a:solidFill>
            <a:prstDash val="dash"/>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Additional LHSC Local </a:t>
            </a:r>
            <a:r>
              <a:rPr lang="en-GB" sz="800" kern="0" dirty="0" err="1" smtClean="0">
                <a:latin typeface="Arial" pitchFamily="34" charset="0"/>
                <a:cs typeface="Arial" pitchFamily="34" charset="0"/>
              </a:rPr>
              <a:t>ePractice</a:t>
            </a:r>
            <a:r>
              <a:rPr lang="en-GB" sz="800" kern="0" dirty="0" smtClean="0">
                <a:latin typeface="Arial" pitchFamily="34" charset="0"/>
                <a:cs typeface="Arial" pitchFamily="34" charset="0"/>
              </a:rPr>
              <a:t> Groups TBD</a:t>
            </a:r>
            <a:endParaRPr lang="en-GB" sz="800" kern="0" dirty="0">
              <a:latin typeface="Arial" pitchFamily="34" charset="0"/>
              <a:cs typeface="Arial" pitchFamily="34" charset="0"/>
            </a:endParaRPr>
          </a:p>
        </p:txBody>
      </p:sp>
      <p:cxnSp>
        <p:nvCxnSpPr>
          <p:cNvPr id="63" name="Elbow Connector 60"/>
          <p:cNvCxnSpPr>
            <a:cxnSpLocks noChangeShapeType="1"/>
            <a:stCxn id="159" idx="1"/>
            <a:endCxn id="59" idx="2"/>
          </p:cNvCxnSpPr>
          <p:nvPr/>
        </p:nvCxnSpPr>
        <p:spPr bwMode="auto">
          <a:xfrm rot="10800000" flipH="1">
            <a:off x="152400" y="2003425"/>
            <a:ext cx="3062288" cy="2196476"/>
          </a:xfrm>
          <a:prstGeom prst="bentConnector4">
            <a:avLst>
              <a:gd name="adj1" fmla="val -4090"/>
              <a:gd name="adj2" fmla="val 65356"/>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3754551" y="4114800"/>
            <a:ext cx="2534668" cy="215444"/>
          </a:xfrm>
          <a:prstGeom prst="rect">
            <a:avLst/>
          </a:prstGeom>
          <a:noFill/>
        </p:spPr>
        <p:txBody>
          <a:bodyPr wrap="none" rtlCol="0">
            <a:spAutoFit/>
          </a:bodyPr>
          <a:lstStyle/>
          <a:p>
            <a:r>
              <a:rPr lang="en-US" sz="800" dirty="0" smtClean="0">
                <a:latin typeface="Arial" pitchFamily="34" charset="0"/>
                <a:cs typeface="Arial" pitchFamily="34" charset="0"/>
              </a:rPr>
              <a:t>*</a:t>
            </a:r>
            <a:r>
              <a:rPr lang="en-US" sz="800" dirty="0">
                <a:latin typeface="Arial" pitchFamily="34" charset="0"/>
                <a:cs typeface="Arial" pitchFamily="34" charset="0"/>
              </a:rPr>
              <a:t>Southwest Centre for Forensic Mental Health Care</a:t>
            </a:r>
          </a:p>
        </p:txBody>
      </p:sp>
      <p:sp>
        <p:nvSpPr>
          <p:cNvPr id="88" name="Rectangle 87"/>
          <p:cNvSpPr>
            <a:spLocks noChangeArrowheads="1"/>
          </p:cNvSpPr>
          <p:nvPr/>
        </p:nvSpPr>
        <p:spPr bwMode="auto">
          <a:xfrm>
            <a:off x="1120973" y="3527425"/>
            <a:ext cx="860227"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r>
              <a:rPr lang="en-GB" sz="800" dirty="0">
                <a:latin typeface="Arial" pitchFamily="34" charset="0"/>
                <a:cs typeface="Arial" pitchFamily="34" charset="0"/>
              </a:rPr>
              <a:t>LHSC Surgical Care </a:t>
            </a:r>
            <a:r>
              <a:rPr lang="en-GB" sz="800" dirty="0" err="1">
                <a:latin typeface="Arial" pitchFamily="34" charset="0"/>
                <a:cs typeface="Arial" pitchFamily="34" charset="0"/>
              </a:rPr>
              <a:t>ePractice</a:t>
            </a:r>
            <a:endParaRPr lang="en-GB" sz="800" dirty="0">
              <a:latin typeface="Arial" pitchFamily="34" charset="0"/>
              <a:cs typeface="Arial" pitchFamily="34" charset="0"/>
            </a:endParaRPr>
          </a:p>
        </p:txBody>
      </p:sp>
      <p:sp>
        <p:nvSpPr>
          <p:cNvPr id="89" name="Rectangle 88"/>
          <p:cNvSpPr>
            <a:spLocks noChangeArrowheads="1"/>
          </p:cNvSpPr>
          <p:nvPr/>
        </p:nvSpPr>
        <p:spPr bwMode="auto">
          <a:xfrm>
            <a:off x="2035175" y="3527425"/>
            <a:ext cx="936625"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r>
              <a:rPr lang="en-GB" sz="800" dirty="0" smtClean="0">
                <a:latin typeface="Arial" pitchFamily="34" charset="0"/>
                <a:cs typeface="Arial" pitchFamily="34" charset="0"/>
              </a:rPr>
              <a:t>LHSC </a:t>
            </a:r>
            <a:r>
              <a:rPr lang="en-GB" sz="800" dirty="0" err="1" smtClean="0">
                <a:latin typeface="Arial" pitchFamily="34" charset="0"/>
                <a:cs typeface="Arial" pitchFamily="34" charset="0"/>
              </a:rPr>
              <a:t>Periop</a:t>
            </a:r>
            <a:r>
              <a:rPr lang="en-GB" sz="800" dirty="0" smtClean="0">
                <a:latin typeface="Arial" pitchFamily="34" charset="0"/>
                <a:cs typeface="Arial" pitchFamily="34" charset="0"/>
              </a:rPr>
              <a:t> </a:t>
            </a:r>
            <a:r>
              <a:rPr lang="en-GB" sz="800" dirty="0">
                <a:latin typeface="Arial" pitchFamily="34" charset="0"/>
                <a:cs typeface="Arial" pitchFamily="34" charset="0"/>
              </a:rPr>
              <a:t>Site Committee (VH)</a:t>
            </a:r>
          </a:p>
        </p:txBody>
      </p:sp>
      <p:sp>
        <p:nvSpPr>
          <p:cNvPr id="91" name="Rectangle 90"/>
          <p:cNvSpPr>
            <a:spLocks noChangeArrowheads="1"/>
          </p:cNvSpPr>
          <p:nvPr/>
        </p:nvSpPr>
        <p:spPr bwMode="auto">
          <a:xfrm>
            <a:off x="3048000" y="3527425"/>
            <a:ext cx="936625" cy="50675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r>
              <a:rPr lang="en-GB" sz="800" dirty="0">
                <a:latin typeface="Arial" pitchFamily="34" charset="0"/>
                <a:cs typeface="Arial" pitchFamily="34" charset="0"/>
              </a:rPr>
              <a:t>LHSC Perinatal Collaborative Practice Council</a:t>
            </a:r>
          </a:p>
        </p:txBody>
      </p:sp>
      <p:sp>
        <p:nvSpPr>
          <p:cNvPr id="94" name="Rectangle 93"/>
          <p:cNvSpPr>
            <a:spLocks noChangeArrowheads="1"/>
          </p:cNvSpPr>
          <p:nvPr/>
        </p:nvSpPr>
        <p:spPr bwMode="auto">
          <a:xfrm>
            <a:off x="1362075" y="2251075"/>
            <a:ext cx="847725" cy="361950"/>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Medication Working Group</a:t>
            </a:r>
          </a:p>
        </p:txBody>
      </p:sp>
      <p:cxnSp>
        <p:nvCxnSpPr>
          <p:cNvPr id="101" name="Elbow Connector 60"/>
          <p:cNvCxnSpPr>
            <a:cxnSpLocks noChangeShapeType="1"/>
            <a:stCxn id="18" idx="0"/>
            <a:endCxn id="44" idx="2"/>
          </p:cNvCxnSpPr>
          <p:nvPr/>
        </p:nvCxnSpPr>
        <p:spPr bwMode="auto">
          <a:xfrm rot="5400000" flipH="1" flipV="1">
            <a:off x="6597253" y="2391966"/>
            <a:ext cx="838200" cy="61119"/>
          </a:xfrm>
          <a:prstGeom prst="bentConnector3">
            <a:avLst>
              <a:gd name="adj1" fmla="val 9208"/>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Elbow Connector 60"/>
          <p:cNvCxnSpPr>
            <a:cxnSpLocks noChangeShapeType="1"/>
            <a:stCxn id="46" idx="0"/>
            <a:endCxn id="59" idx="2"/>
          </p:cNvCxnSpPr>
          <p:nvPr/>
        </p:nvCxnSpPr>
        <p:spPr bwMode="auto">
          <a:xfrm rot="5400000" flipH="1" flipV="1">
            <a:off x="1829198" y="860029"/>
            <a:ext cx="242093" cy="2528887"/>
          </a:xfrm>
          <a:prstGeom prst="bentConnector3">
            <a:avLst>
              <a:gd name="adj1" fmla="val 50000"/>
            </a:avLst>
          </a:prstGeom>
          <a:noFill/>
          <a:ln w="9525" algn="ctr">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Elbow Connector 60"/>
          <p:cNvCxnSpPr>
            <a:cxnSpLocks noChangeShapeType="1"/>
            <a:stCxn id="91" idx="0"/>
          </p:cNvCxnSpPr>
          <p:nvPr/>
        </p:nvCxnSpPr>
        <p:spPr bwMode="auto">
          <a:xfrm rot="16200000" flipV="1">
            <a:off x="1758157" y="1769268"/>
            <a:ext cx="76200" cy="3440113"/>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Elbow Connector 60"/>
          <p:cNvCxnSpPr>
            <a:cxnSpLocks noChangeShapeType="1"/>
            <a:stCxn id="89" idx="0"/>
          </p:cNvCxnSpPr>
          <p:nvPr/>
        </p:nvCxnSpPr>
        <p:spPr bwMode="auto">
          <a:xfrm rot="16200000" flipV="1">
            <a:off x="1251744" y="2275681"/>
            <a:ext cx="76200" cy="2427288"/>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Elbow Connector 60"/>
          <p:cNvCxnSpPr>
            <a:cxnSpLocks noChangeShapeType="1"/>
            <a:stCxn id="88" idx="0"/>
          </p:cNvCxnSpPr>
          <p:nvPr/>
        </p:nvCxnSpPr>
        <p:spPr bwMode="auto">
          <a:xfrm rot="16200000" flipV="1">
            <a:off x="775544" y="2751881"/>
            <a:ext cx="76200" cy="1474887"/>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Connector 119"/>
          <p:cNvCxnSpPr>
            <a:stCxn id="94" idx="0"/>
          </p:cNvCxnSpPr>
          <p:nvPr/>
        </p:nvCxnSpPr>
        <p:spPr bwMode="auto">
          <a:xfrm flipH="1" flipV="1">
            <a:off x="1785937" y="2124472"/>
            <a:ext cx="1" cy="126603"/>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Rectangle 147"/>
          <p:cNvSpPr>
            <a:spLocks noChangeArrowheads="1"/>
          </p:cNvSpPr>
          <p:nvPr/>
        </p:nvSpPr>
        <p:spPr bwMode="auto">
          <a:xfrm>
            <a:off x="2286000" y="2221110"/>
            <a:ext cx="801757" cy="468115"/>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Regional Oncology Working Group</a:t>
            </a:r>
            <a:endParaRPr lang="en-GB" sz="800" kern="0" dirty="0">
              <a:latin typeface="Arial" pitchFamily="34" charset="0"/>
              <a:cs typeface="Arial" pitchFamily="34" charset="0"/>
            </a:endParaRPr>
          </a:p>
        </p:txBody>
      </p:sp>
      <p:sp>
        <p:nvSpPr>
          <p:cNvPr id="150" name="Rectangle 149"/>
          <p:cNvSpPr>
            <a:spLocks noChangeArrowheads="1"/>
          </p:cNvSpPr>
          <p:nvPr/>
        </p:nvSpPr>
        <p:spPr bwMode="auto">
          <a:xfrm>
            <a:off x="4419600" y="2841625"/>
            <a:ext cx="533400"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LHSC Mental Health</a:t>
            </a:r>
            <a:endParaRPr lang="en-GB" sz="800" kern="0" dirty="0">
              <a:latin typeface="Arial" pitchFamily="34" charset="0"/>
              <a:cs typeface="Arial" pitchFamily="34" charset="0"/>
            </a:endParaRPr>
          </a:p>
        </p:txBody>
      </p:sp>
      <p:sp>
        <p:nvSpPr>
          <p:cNvPr id="151" name="Rectangle 150"/>
          <p:cNvSpPr>
            <a:spLocks noChangeArrowheads="1"/>
          </p:cNvSpPr>
          <p:nvPr/>
        </p:nvSpPr>
        <p:spPr bwMode="auto">
          <a:xfrm>
            <a:off x="4076699" y="3527424"/>
            <a:ext cx="762001" cy="430213"/>
          </a:xfrm>
          <a:prstGeom prst="rect">
            <a:avLst/>
          </a:prstGeom>
          <a:solidFill>
            <a:srgbClr val="FFFFFF"/>
          </a:solidFill>
          <a:ln w="12700" algn="ctr">
            <a:solidFill>
              <a:schemeClr val="tx1"/>
            </a:solidFill>
            <a:miter lim="800000"/>
            <a:headEnd/>
            <a:tailEnd/>
          </a:ln>
        </p:spPr>
        <p:txBody>
          <a:bodyPr lIns="101882" tIns="50941" rIns="101882" bIns="50941" anchor="ctr" anchorCtr="1"/>
          <a:lstStyle/>
          <a:p>
            <a:pPr algn="ctr">
              <a:defRPr/>
            </a:pPr>
            <a:r>
              <a:rPr lang="en-GB" sz="800" kern="0" dirty="0" smtClean="0">
                <a:latin typeface="Arial" pitchFamily="34" charset="0"/>
                <a:cs typeface="Arial" pitchFamily="34" charset="0"/>
              </a:rPr>
              <a:t>St. Joseph’s Mental Health</a:t>
            </a:r>
            <a:endParaRPr lang="en-GB" sz="800" kern="0" dirty="0">
              <a:latin typeface="Arial" pitchFamily="34" charset="0"/>
              <a:cs typeface="Arial" pitchFamily="34" charset="0"/>
            </a:endParaRPr>
          </a:p>
        </p:txBody>
      </p:sp>
      <p:cxnSp>
        <p:nvCxnSpPr>
          <p:cNvPr id="182" name="Elbow Connector 60"/>
          <p:cNvCxnSpPr>
            <a:cxnSpLocks noChangeShapeType="1"/>
            <a:stCxn id="150" idx="0"/>
            <a:endCxn id="59" idx="2"/>
          </p:cNvCxnSpPr>
          <p:nvPr/>
        </p:nvCxnSpPr>
        <p:spPr bwMode="auto">
          <a:xfrm rot="16200000" flipV="1">
            <a:off x="3531394" y="1686719"/>
            <a:ext cx="838200" cy="1471612"/>
          </a:xfrm>
          <a:prstGeom prst="bentConnector3">
            <a:avLst>
              <a:gd name="adj1" fmla="val 9209"/>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Elbow Connector 60"/>
          <p:cNvCxnSpPr>
            <a:cxnSpLocks noChangeShapeType="1"/>
          </p:cNvCxnSpPr>
          <p:nvPr/>
        </p:nvCxnSpPr>
        <p:spPr bwMode="auto">
          <a:xfrm rot="16200000" flipV="1">
            <a:off x="2228849" y="1260474"/>
            <a:ext cx="76199" cy="4457702"/>
          </a:xfrm>
          <a:prstGeom prst="bentConnector2">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0" name="Straight Connector 199"/>
          <p:cNvCxnSpPr/>
          <p:nvPr/>
        </p:nvCxnSpPr>
        <p:spPr bwMode="auto">
          <a:xfrm flipV="1">
            <a:off x="2667000" y="2155825"/>
            <a:ext cx="0" cy="633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3510936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6172200" cy="685800"/>
          </a:xfrm>
        </p:spPr>
        <p:txBody>
          <a:bodyPr>
            <a:scene3d>
              <a:camera prst="orthographicFront"/>
              <a:lightRig rig="threePt" dir="t"/>
            </a:scene3d>
            <a:sp3d contourW="12700">
              <a:contourClr>
                <a:schemeClr val="bg1"/>
              </a:contourClr>
            </a:sp3d>
          </a:bodyPr>
          <a:lstStyle/>
          <a:p>
            <a:r>
              <a:rPr lang="en-US" dirty="0" smtClean="0"/>
              <a:t>the journey begins…..</a:t>
            </a:r>
            <a:endParaRPr lang="en-US" dirty="0"/>
          </a:p>
        </p:txBody>
      </p:sp>
      <p:sp>
        <p:nvSpPr>
          <p:cNvPr id="7171" name="Rectangle 3"/>
          <p:cNvSpPr>
            <a:spLocks noGrp="1" noChangeArrowheads="1"/>
          </p:cNvSpPr>
          <p:nvPr>
            <p:ph type="body" idx="1"/>
          </p:nvPr>
        </p:nvSpPr>
        <p:spPr>
          <a:xfrm>
            <a:off x="338138" y="1481138"/>
            <a:ext cx="8458200" cy="4462462"/>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r>
              <a:rPr lang="en-US" sz="2400" dirty="0" smtClean="0">
                <a:effectLst/>
              </a:rPr>
              <a:t>Ontario MD provided funding for specialty groups to encourage the use of EPR</a:t>
            </a:r>
          </a:p>
          <a:p>
            <a:pPr marL="0" indent="0">
              <a:buNone/>
            </a:pPr>
            <a:endParaRPr lang="en-US" sz="2400" dirty="0" smtClean="0">
              <a:effectLst/>
            </a:endParaRPr>
          </a:p>
          <a:p>
            <a:r>
              <a:rPr lang="en-US" sz="2400" dirty="0" smtClean="0">
                <a:effectLst/>
              </a:rPr>
              <a:t>Support from Leadership</a:t>
            </a:r>
          </a:p>
          <a:p>
            <a:pPr lvl="1"/>
            <a:r>
              <a:rPr lang="en-US" sz="2400" dirty="0" smtClean="0">
                <a:effectLst/>
              </a:rPr>
              <a:t>Renal </a:t>
            </a:r>
            <a:r>
              <a:rPr lang="en-US" sz="2400" dirty="0">
                <a:effectLst/>
              </a:rPr>
              <a:t>E</a:t>
            </a:r>
            <a:r>
              <a:rPr lang="en-US" sz="2400" dirty="0" smtClean="0">
                <a:effectLst/>
              </a:rPr>
              <a:t>xecutive </a:t>
            </a:r>
            <a:r>
              <a:rPr lang="en-US" sz="2400" dirty="0">
                <a:effectLst/>
              </a:rPr>
              <a:t>C</a:t>
            </a:r>
            <a:r>
              <a:rPr lang="en-US" sz="2400" dirty="0" smtClean="0">
                <a:effectLst/>
              </a:rPr>
              <a:t>ommittee</a:t>
            </a:r>
          </a:p>
          <a:p>
            <a:pPr lvl="1"/>
            <a:r>
              <a:rPr lang="en-US" sz="2400" dirty="0" smtClean="0">
                <a:effectLst/>
              </a:rPr>
              <a:t>Steering committee—3 MDs and Leadership (all levels)</a:t>
            </a:r>
          </a:p>
          <a:p>
            <a:pPr lvl="1"/>
            <a:r>
              <a:rPr lang="en-US" sz="2400" dirty="0" smtClean="0">
                <a:effectLst/>
              </a:rPr>
              <a:t>Active Chair Chief, engaged MDs</a:t>
            </a:r>
          </a:p>
          <a:p>
            <a:pPr lvl="1"/>
            <a:r>
              <a:rPr lang="en-US" sz="2400" dirty="0" smtClean="0">
                <a:effectLst/>
              </a:rPr>
              <a:t>Project Management Model </a:t>
            </a:r>
          </a:p>
          <a:p>
            <a:pPr lvl="2"/>
            <a:r>
              <a:rPr lang="en-US" sz="2400" dirty="0" smtClean="0">
                <a:effectLst/>
              </a:rPr>
              <a:t>Renal end-users</a:t>
            </a:r>
            <a:r>
              <a:rPr lang="en-US" sz="2400" dirty="0">
                <a:effectLst/>
              </a:rPr>
              <a:t>, NPs, </a:t>
            </a:r>
            <a:r>
              <a:rPr lang="en-US" sz="2400" dirty="0" smtClean="0">
                <a:effectLst/>
              </a:rPr>
              <a:t>MDs, IT</a:t>
            </a:r>
          </a:p>
          <a:p>
            <a:pPr lvl="2"/>
            <a:r>
              <a:rPr lang="en-US" sz="2400" dirty="0" smtClean="0">
                <a:effectLst/>
              </a:rPr>
              <a:t>Devoted subject matter expert, Kim Sargent</a:t>
            </a:r>
          </a:p>
          <a:p>
            <a:endParaRPr lang="en-US" dirty="0" smtClean="0"/>
          </a:p>
          <a:p>
            <a:endParaRPr lang="en-US" dirty="0" smtClean="0"/>
          </a:p>
          <a:p>
            <a:endParaRPr lang="en-US" dirty="0"/>
          </a:p>
        </p:txBody>
      </p:sp>
    </p:spTree>
    <p:extLst>
      <p:ext uri="{BB962C8B-B14F-4D97-AF65-F5344CB8AC3E}">
        <p14:creationId xmlns:p14="http://schemas.microsoft.com/office/powerpoint/2010/main" val="1877771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t>
            </a:r>
            <a:r>
              <a:rPr lang="en-US" dirty="0" err="1" smtClean="0"/>
              <a:t>ePractice</a:t>
            </a:r>
            <a:r>
              <a:rPr lang="en-US" dirty="0" smtClean="0"/>
              <a:t> Groups</a:t>
            </a:r>
            <a:endParaRPr lang="en-US" dirty="0"/>
          </a:p>
        </p:txBody>
      </p:sp>
      <p:sp>
        <p:nvSpPr>
          <p:cNvPr id="3" name="Content Placeholder 2"/>
          <p:cNvSpPr>
            <a:spLocks noGrp="1"/>
          </p:cNvSpPr>
          <p:nvPr>
            <p:ph idx="1"/>
          </p:nvPr>
        </p:nvSpPr>
        <p:spPr>
          <a:xfrm>
            <a:off x="457200" y="1143000"/>
            <a:ext cx="8458200" cy="5029200"/>
          </a:xfrm>
        </p:spPr>
        <p:txBody>
          <a:bodyPr>
            <a:normAutofit fontScale="25000" lnSpcReduction="20000"/>
          </a:bodyPr>
          <a:lstStyle/>
          <a:p>
            <a:pPr lvl="0"/>
            <a:r>
              <a:rPr lang="en-US" sz="5600" b="0" dirty="0" smtClean="0"/>
              <a:t>The following groups have been identified or formed to-date to take on the role of the Local ePractice Group</a:t>
            </a:r>
            <a:r>
              <a:rPr lang="en-US" sz="2900" b="0" dirty="0" smtClean="0"/>
              <a:t>:</a:t>
            </a:r>
            <a:br>
              <a:rPr lang="en-US" sz="2900" b="0" dirty="0" smtClean="0"/>
            </a:br>
            <a:endParaRPr lang="en-US" sz="2900" b="0" dirty="0" smtClean="0"/>
          </a:p>
          <a:p>
            <a:pPr lvl="1"/>
            <a:r>
              <a:rPr lang="en-US" sz="5600" dirty="0" smtClean="0"/>
              <a:t>Within the Region:</a:t>
            </a:r>
          </a:p>
          <a:p>
            <a:pPr marL="1257300" lvl="2" indent="-342900">
              <a:buFont typeface="+mj-lt"/>
              <a:buAutoNum type="arabicPeriod"/>
            </a:pPr>
            <a:r>
              <a:rPr lang="en-GB" sz="5600" dirty="0" smtClean="0">
                <a:latin typeface="Arial" charset="0"/>
              </a:rPr>
              <a:t>MHA ePractice Group (Four </a:t>
            </a:r>
            <a:r>
              <a:rPr lang="en-GB" sz="5600" dirty="0">
                <a:latin typeface="Arial" charset="0"/>
              </a:rPr>
              <a:t>Counties and </a:t>
            </a:r>
            <a:r>
              <a:rPr lang="en-GB" sz="5600" dirty="0" err="1">
                <a:latin typeface="Arial" charset="0"/>
              </a:rPr>
              <a:t>Strathroy</a:t>
            </a:r>
            <a:r>
              <a:rPr lang="en-GB" sz="5600" dirty="0">
                <a:latin typeface="Arial" charset="0"/>
              </a:rPr>
              <a:t>) </a:t>
            </a:r>
            <a:endParaRPr lang="en-GB" sz="5600" dirty="0" smtClean="0">
              <a:latin typeface="Arial" charset="0"/>
            </a:endParaRPr>
          </a:p>
          <a:p>
            <a:pPr marL="1257300" lvl="2" indent="-342900">
              <a:buFont typeface="+mj-lt"/>
              <a:buAutoNum type="arabicPeriod"/>
            </a:pPr>
            <a:r>
              <a:rPr lang="en-GB" sz="5600" dirty="0">
                <a:latin typeface="Arial" charset="0"/>
              </a:rPr>
              <a:t>LWHA </a:t>
            </a:r>
            <a:r>
              <a:rPr lang="en-GB" sz="5600" dirty="0" err="1">
                <a:latin typeface="Arial" charset="0"/>
              </a:rPr>
              <a:t>ePractice</a:t>
            </a:r>
            <a:r>
              <a:rPr lang="en-GB" sz="5600" dirty="0">
                <a:latin typeface="Arial" charset="0"/>
              </a:rPr>
              <a:t> Group (</a:t>
            </a:r>
            <a:r>
              <a:rPr lang="en-GB" sz="5600" dirty="0" err="1">
                <a:latin typeface="Arial" charset="0"/>
              </a:rPr>
              <a:t>Listowel</a:t>
            </a:r>
            <a:r>
              <a:rPr lang="en-GB" sz="5600" dirty="0">
                <a:latin typeface="Arial" charset="0"/>
              </a:rPr>
              <a:t> and </a:t>
            </a:r>
            <a:r>
              <a:rPr lang="en-GB" sz="5600" dirty="0" err="1">
                <a:latin typeface="Arial" charset="0"/>
              </a:rPr>
              <a:t>Wingham</a:t>
            </a:r>
            <a:r>
              <a:rPr lang="en-GB" sz="5600" dirty="0">
                <a:latin typeface="Arial" charset="0"/>
              </a:rPr>
              <a:t>) </a:t>
            </a:r>
          </a:p>
          <a:p>
            <a:pPr marL="1257300" lvl="2" indent="-342900">
              <a:buFont typeface="+mj-lt"/>
              <a:buAutoNum type="arabicPeriod"/>
            </a:pPr>
            <a:r>
              <a:rPr lang="en-GB" sz="5600" dirty="0">
                <a:latin typeface="Arial" charset="0"/>
              </a:rPr>
              <a:t>AH/TDMH </a:t>
            </a:r>
            <a:r>
              <a:rPr lang="en-GB" sz="5600" dirty="0" err="1">
                <a:latin typeface="Arial" charset="0"/>
              </a:rPr>
              <a:t>ePractice</a:t>
            </a:r>
            <a:r>
              <a:rPr lang="en-GB" sz="5600" dirty="0">
                <a:latin typeface="Arial" charset="0"/>
              </a:rPr>
              <a:t> Group (Alexandra &amp; </a:t>
            </a:r>
            <a:r>
              <a:rPr lang="en-GB" sz="5600" dirty="0" err="1">
                <a:latin typeface="Arial" charset="0"/>
              </a:rPr>
              <a:t>Tillsonburg</a:t>
            </a:r>
            <a:r>
              <a:rPr lang="en-GB" sz="5600" dirty="0">
                <a:latin typeface="Arial" charset="0"/>
              </a:rPr>
              <a:t>)</a:t>
            </a:r>
          </a:p>
          <a:p>
            <a:pPr marL="1257300" lvl="2" indent="-342900">
              <a:buFont typeface="+mj-lt"/>
              <a:buAutoNum type="arabicPeriod"/>
            </a:pPr>
            <a:r>
              <a:rPr lang="en-GB" sz="5600" dirty="0">
                <a:latin typeface="Arial" charset="0"/>
              </a:rPr>
              <a:t>STEGH </a:t>
            </a:r>
            <a:r>
              <a:rPr lang="en-GB" sz="5600" dirty="0" err="1">
                <a:latin typeface="Arial" charset="0"/>
              </a:rPr>
              <a:t>ePractice</a:t>
            </a:r>
            <a:r>
              <a:rPr lang="en-GB" sz="5600" dirty="0">
                <a:latin typeface="Arial" charset="0"/>
              </a:rPr>
              <a:t> Group </a:t>
            </a:r>
          </a:p>
          <a:p>
            <a:pPr marL="1257300" lvl="2" indent="-342900">
              <a:buFont typeface="+mj-lt"/>
              <a:buAutoNum type="arabicPeriod"/>
            </a:pPr>
            <a:r>
              <a:rPr lang="en-GB" sz="5600" dirty="0">
                <a:latin typeface="Arial" charset="0"/>
              </a:rPr>
              <a:t>WH </a:t>
            </a:r>
            <a:r>
              <a:rPr lang="en-GB" sz="5600" dirty="0" err="1">
                <a:latin typeface="Arial" charset="0"/>
              </a:rPr>
              <a:t>ePractice</a:t>
            </a:r>
            <a:r>
              <a:rPr lang="en-GB" sz="5600" dirty="0">
                <a:latin typeface="Arial" charset="0"/>
              </a:rPr>
              <a:t> Group </a:t>
            </a:r>
          </a:p>
          <a:p>
            <a:pPr marL="1257300" lvl="2" indent="-342900">
              <a:buFont typeface="+mj-lt"/>
              <a:buAutoNum type="arabicPeriod"/>
            </a:pPr>
            <a:r>
              <a:rPr lang="en-GB" sz="5600" dirty="0">
                <a:latin typeface="Arial" charset="0"/>
              </a:rPr>
              <a:t>Exeter  </a:t>
            </a:r>
            <a:r>
              <a:rPr lang="en-GB" sz="5600" dirty="0" err="1">
                <a:latin typeface="Arial" charset="0"/>
              </a:rPr>
              <a:t>ePractice</a:t>
            </a:r>
            <a:r>
              <a:rPr lang="en-GB" sz="5600" dirty="0">
                <a:latin typeface="Arial" charset="0"/>
              </a:rPr>
              <a:t> Group </a:t>
            </a:r>
          </a:p>
          <a:p>
            <a:pPr marL="1257300" lvl="2" indent="-342900">
              <a:buFont typeface="+mj-lt"/>
              <a:buAutoNum type="arabicPeriod"/>
            </a:pPr>
            <a:r>
              <a:rPr lang="en-GB" sz="5600" dirty="0">
                <a:latin typeface="Arial" charset="0"/>
              </a:rPr>
              <a:t>Regional Oncology Working </a:t>
            </a:r>
            <a:r>
              <a:rPr lang="en-GB" sz="5600" dirty="0" smtClean="0">
                <a:latin typeface="Arial" charset="0"/>
              </a:rPr>
              <a:t>Group</a:t>
            </a:r>
            <a:br>
              <a:rPr lang="en-GB" sz="5600" dirty="0" smtClean="0">
                <a:latin typeface="Arial" charset="0"/>
              </a:rPr>
            </a:br>
            <a:endParaRPr lang="en-US" sz="5600" dirty="0">
              <a:latin typeface="Arial" charset="0"/>
            </a:endParaRPr>
          </a:p>
          <a:p>
            <a:pPr lvl="1"/>
            <a:r>
              <a:rPr lang="en-US" sz="5600" dirty="0" smtClean="0"/>
              <a:t>Within London:</a:t>
            </a:r>
          </a:p>
          <a:p>
            <a:pPr marL="1257300" lvl="2" indent="-342900">
              <a:buFont typeface="+mj-lt"/>
              <a:buAutoNum type="arabicPeriod"/>
            </a:pPr>
            <a:r>
              <a:rPr lang="en-GB" sz="5600" dirty="0">
                <a:latin typeface="Arial" charset="0"/>
              </a:rPr>
              <a:t>St. Joseph's </a:t>
            </a:r>
            <a:r>
              <a:rPr lang="en-GB" sz="5600" dirty="0" smtClean="0">
                <a:latin typeface="Arial" charset="0"/>
              </a:rPr>
              <a:t>Hospital</a:t>
            </a:r>
          </a:p>
          <a:p>
            <a:pPr marL="1257300" lvl="2" indent="-342900">
              <a:buFont typeface="+mj-lt"/>
              <a:buAutoNum type="arabicPeriod"/>
            </a:pPr>
            <a:r>
              <a:rPr lang="en-GB" sz="5600" dirty="0" smtClean="0">
                <a:latin typeface="Arial" charset="0"/>
              </a:rPr>
              <a:t>St. Joseph’s Mental Health</a:t>
            </a:r>
            <a:endParaRPr lang="en-GB" sz="5600" dirty="0">
              <a:latin typeface="Arial" charset="0"/>
            </a:endParaRPr>
          </a:p>
          <a:p>
            <a:pPr marL="1257300" lvl="2" indent="-342900">
              <a:buFont typeface="+mj-lt"/>
              <a:buAutoNum type="arabicPeriod"/>
            </a:pPr>
            <a:r>
              <a:rPr lang="en-GB" sz="5600" dirty="0" err="1">
                <a:latin typeface="Arial" charset="0"/>
              </a:rPr>
              <a:t>Parkwood</a:t>
            </a:r>
            <a:r>
              <a:rPr lang="en-GB" sz="5600" dirty="0">
                <a:latin typeface="Arial" charset="0"/>
              </a:rPr>
              <a:t> Institute</a:t>
            </a:r>
          </a:p>
          <a:p>
            <a:pPr marL="1257300" lvl="2" indent="-342900">
              <a:buFont typeface="+mj-lt"/>
              <a:buAutoNum type="arabicPeriod"/>
            </a:pPr>
            <a:r>
              <a:rPr lang="en-GB" sz="5600" dirty="0">
                <a:latin typeface="Arial" charset="0"/>
              </a:rPr>
              <a:t>Southwest Centre for Forensic Mental Health Care</a:t>
            </a:r>
          </a:p>
          <a:p>
            <a:pPr marL="1257300" lvl="2" indent="-342900">
              <a:buFont typeface="+mj-lt"/>
              <a:buAutoNum type="arabicPeriod"/>
            </a:pPr>
            <a:r>
              <a:rPr lang="en-GB" sz="5600" dirty="0">
                <a:latin typeface="Arial" charset="0"/>
              </a:rPr>
              <a:t>LHSC Clinical Practice Team UH</a:t>
            </a:r>
          </a:p>
          <a:p>
            <a:pPr marL="1257300" lvl="2" indent="-342900">
              <a:buFont typeface="+mj-lt"/>
              <a:buAutoNum type="arabicPeriod"/>
            </a:pPr>
            <a:r>
              <a:rPr lang="en-GB" sz="5600" dirty="0">
                <a:latin typeface="Arial" charset="0"/>
              </a:rPr>
              <a:t>LHSC Emergency </a:t>
            </a:r>
            <a:r>
              <a:rPr lang="en-GB" sz="5600" dirty="0" err="1">
                <a:latin typeface="Arial" charset="0"/>
              </a:rPr>
              <a:t>ePractice</a:t>
            </a:r>
            <a:endParaRPr lang="en-GB" sz="5600" dirty="0">
              <a:latin typeface="Arial" charset="0"/>
            </a:endParaRPr>
          </a:p>
          <a:p>
            <a:pPr marL="1257300" lvl="2" indent="-342900">
              <a:buFont typeface="+mj-lt"/>
              <a:buAutoNum type="arabicPeriod"/>
            </a:pPr>
            <a:r>
              <a:rPr lang="en-GB" sz="5600" dirty="0">
                <a:latin typeface="Arial" charset="0"/>
              </a:rPr>
              <a:t>LHSC Medicine Leadership </a:t>
            </a:r>
            <a:r>
              <a:rPr lang="en-GB" sz="5600" dirty="0" smtClean="0">
                <a:latin typeface="Arial" charset="0"/>
              </a:rPr>
              <a:t>Team</a:t>
            </a:r>
          </a:p>
          <a:p>
            <a:pPr marL="1257300" lvl="2" indent="-342900">
              <a:buFont typeface="+mj-lt"/>
              <a:buAutoNum type="arabicPeriod"/>
            </a:pPr>
            <a:r>
              <a:rPr lang="en-GB" sz="5600" dirty="0" smtClean="0">
                <a:latin typeface="Arial" charset="0"/>
              </a:rPr>
              <a:t>LHSC Mental Health</a:t>
            </a:r>
          </a:p>
          <a:p>
            <a:pPr marL="1257300" lvl="2" indent="-342900">
              <a:buFont typeface="+mj-lt"/>
              <a:buAutoNum type="arabicPeriod"/>
            </a:pPr>
            <a:r>
              <a:rPr lang="en-GB" sz="5600" dirty="0" smtClean="0">
                <a:latin typeface="Arial" charset="0"/>
              </a:rPr>
              <a:t>LHSC Surgical Care </a:t>
            </a:r>
            <a:r>
              <a:rPr lang="en-GB" sz="5600" dirty="0" err="1" smtClean="0">
                <a:latin typeface="Arial" charset="0"/>
              </a:rPr>
              <a:t>ePractice</a:t>
            </a:r>
            <a:endParaRPr lang="en-GB" sz="5600" dirty="0" smtClean="0">
              <a:latin typeface="Arial" charset="0"/>
            </a:endParaRPr>
          </a:p>
          <a:p>
            <a:pPr marL="1257300" lvl="2" indent="-342900">
              <a:buFont typeface="+mj-lt"/>
              <a:buAutoNum type="arabicPeriod"/>
            </a:pPr>
            <a:r>
              <a:rPr lang="en-GB" sz="5600" dirty="0" smtClean="0">
                <a:latin typeface="Arial" charset="0"/>
              </a:rPr>
              <a:t>LHSC </a:t>
            </a:r>
            <a:r>
              <a:rPr lang="en-GB" sz="5600" dirty="0" err="1" smtClean="0">
                <a:latin typeface="Arial" charset="0"/>
              </a:rPr>
              <a:t>Periop</a:t>
            </a:r>
            <a:r>
              <a:rPr lang="en-GB" sz="5600" dirty="0" smtClean="0">
                <a:latin typeface="Arial" charset="0"/>
              </a:rPr>
              <a:t> Site Committee (VH)</a:t>
            </a:r>
          </a:p>
          <a:p>
            <a:pPr marL="1257300" lvl="2" indent="-342900">
              <a:buFont typeface="+mj-lt"/>
              <a:buAutoNum type="arabicPeriod"/>
            </a:pPr>
            <a:r>
              <a:rPr lang="en-GB" sz="5600" dirty="0" smtClean="0">
                <a:latin typeface="Arial" charset="0"/>
              </a:rPr>
              <a:t>LHSC Perinatal Collaborative Practice Council</a:t>
            </a:r>
          </a:p>
          <a:p>
            <a:pPr marL="914400" lvl="2" indent="0">
              <a:buNone/>
            </a:pPr>
            <a:r>
              <a:rPr lang="en-GB" sz="5600" i="1" dirty="0" smtClean="0">
                <a:latin typeface="Arial" charset="0"/>
              </a:rPr>
              <a:t>*Additional </a:t>
            </a:r>
            <a:r>
              <a:rPr lang="en-GB" sz="5600" i="1" dirty="0">
                <a:latin typeface="Arial" charset="0"/>
              </a:rPr>
              <a:t>LHSC Local </a:t>
            </a:r>
            <a:r>
              <a:rPr lang="en-GB" sz="5600" i="1" dirty="0" err="1">
                <a:latin typeface="Arial" charset="0"/>
              </a:rPr>
              <a:t>ePractice</a:t>
            </a:r>
            <a:r>
              <a:rPr lang="en-GB" sz="5600" i="1" dirty="0">
                <a:latin typeface="Arial" charset="0"/>
              </a:rPr>
              <a:t> Groups </a:t>
            </a:r>
            <a:r>
              <a:rPr lang="en-GB" sz="5600" i="1" dirty="0" smtClean="0">
                <a:latin typeface="Arial" charset="0"/>
              </a:rPr>
              <a:t>TBD</a:t>
            </a:r>
            <a:endParaRPr lang="en-US" sz="5600" dirty="0" smtClean="0"/>
          </a:p>
          <a:p>
            <a:pPr lvl="2"/>
            <a:endParaRPr lang="en-US" sz="1200" b="0" dirty="0" smtClean="0"/>
          </a:p>
          <a:p>
            <a:pPr lvl="1"/>
            <a:endParaRPr lang="en-US" sz="1400" dirty="0"/>
          </a:p>
          <a:p>
            <a:pPr lvl="2"/>
            <a:endParaRPr lang="en-US" sz="1200" dirty="0">
              <a:latin typeface="+mn-lt"/>
            </a:endParaRPr>
          </a:p>
          <a:p>
            <a:endParaRPr lang="en-US" dirty="0"/>
          </a:p>
        </p:txBody>
      </p:sp>
    </p:spTree>
    <p:extLst>
      <p:ext uri="{BB962C8B-B14F-4D97-AF65-F5344CB8AC3E}">
        <p14:creationId xmlns:p14="http://schemas.microsoft.com/office/powerpoint/2010/main" val="3828995136"/>
      </p:ext>
    </p:extLst>
  </p:cSld>
  <p:clrMapOvr>
    <a:masterClrMapping/>
  </p:clrMapOvr>
  <mc:AlternateContent xmlns:mc="http://schemas.openxmlformats.org/markup-compatibility/2006" xmlns:p14="http://schemas.microsoft.com/office/powerpoint/2010/main">
    <mc:Choice Requires="p14">
      <p:transition p14:dur="10"/>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There is a need to compare the Regional User Groups (RUG’s) membership and TOR to the Local ePractice groups to look for alignment opportunities and eliminate redundancies</a:t>
            </a:r>
            <a:endParaRPr lang="en-US" sz="2000" dirty="0"/>
          </a:p>
        </p:txBody>
      </p:sp>
      <p:sp>
        <p:nvSpPr>
          <p:cNvPr id="5" name="Content Placeholder 4"/>
          <p:cNvSpPr>
            <a:spLocks noGrp="1"/>
          </p:cNvSpPr>
          <p:nvPr>
            <p:ph idx="1"/>
          </p:nvPr>
        </p:nvSpPr>
        <p:spPr>
          <a:xfrm>
            <a:off x="342900" y="1143000"/>
            <a:ext cx="8458200" cy="4648200"/>
          </a:xfrm>
        </p:spPr>
        <p:txBody>
          <a:bodyPr>
            <a:noAutofit/>
          </a:bodyPr>
          <a:lstStyle/>
          <a:p>
            <a:pPr marL="0" indent="0">
              <a:buNone/>
            </a:pPr>
            <a:r>
              <a:rPr lang="en-US" sz="1800" dirty="0" smtClean="0"/>
              <a:t>Current RUG’s</a:t>
            </a:r>
          </a:p>
          <a:p>
            <a:pPr marL="457200" indent="-457200">
              <a:buFont typeface="+mj-lt"/>
              <a:buAutoNum type="arabicPeriod"/>
            </a:pPr>
            <a:r>
              <a:rPr lang="en-US" sz="1800" dirty="0" smtClean="0"/>
              <a:t>Diagnostic Imaging/</a:t>
            </a:r>
            <a:r>
              <a:rPr lang="en-US" sz="1800" dirty="0" err="1" smtClean="0"/>
              <a:t>RadNet</a:t>
            </a:r>
            <a:r>
              <a:rPr lang="en-US" sz="1800" dirty="0" smtClean="0"/>
              <a:t>/PACs</a:t>
            </a:r>
          </a:p>
          <a:p>
            <a:pPr marL="457200" indent="-457200">
              <a:buFont typeface="+mj-lt"/>
              <a:buAutoNum type="arabicPeriod"/>
            </a:pPr>
            <a:r>
              <a:rPr lang="en-US" sz="1800" dirty="0" smtClean="0"/>
              <a:t>Registration/Scheduling/HIM</a:t>
            </a:r>
          </a:p>
          <a:p>
            <a:pPr marL="457200" indent="-457200">
              <a:buFont typeface="+mj-lt"/>
              <a:buAutoNum type="arabicPeriod"/>
            </a:pPr>
            <a:r>
              <a:rPr lang="en-US" sz="1800" dirty="0" err="1" smtClean="0"/>
              <a:t>PathNet</a:t>
            </a:r>
            <a:r>
              <a:rPr lang="en-US" sz="1800" dirty="0" smtClean="0"/>
              <a:t> –TVLIS (Thames Valley Lab Info Systems), SWRHLA (</a:t>
            </a:r>
            <a:r>
              <a:rPr lang="en-US" sz="1800" dirty="0" err="1" smtClean="0"/>
              <a:t>SouthWest</a:t>
            </a:r>
            <a:r>
              <a:rPr lang="en-US" sz="1800" dirty="0" smtClean="0"/>
              <a:t> Regional Hospital Lab Alliance)</a:t>
            </a:r>
          </a:p>
          <a:p>
            <a:pPr marL="457200" indent="-457200">
              <a:buFont typeface="+mj-lt"/>
              <a:buAutoNum type="arabicPeriod"/>
            </a:pPr>
            <a:r>
              <a:rPr lang="en-US" sz="1800" dirty="0" err="1" smtClean="0"/>
              <a:t>PharmNet</a:t>
            </a:r>
            <a:r>
              <a:rPr lang="en-US" sz="1800" dirty="0" smtClean="0"/>
              <a:t> User Group</a:t>
            </a:r>
          </a:p>
          <a:p>
            <a:pPr marL="457200" indent="-457200">
              <a:buFont typeface="+mj-lt"/>
              <a:buAutoNum type="arabicPeriod"/>
            </a:pPr>
            <a:r>
              <a:rPr lang="en-US" sz="1800" dirty="0" smtClean="0"/>
              <a:t>Infection Control User Group</a:t>
            </a:r>
          </a:p>
          <a:p>
            <a:pPr marL="457200" indent="-457200">
              <a:buFont typeface="+mj-lt"/>
              <a:buAutoNum type="arabicPeriod"/>
            </a:pPr>
            <a:r>
              <a:rPr lang="en-US" sz="1800" dirty="0" err="1" smtClean="0"/>
              <a:t>FirstNet</a:t>
            </a:r>
            <a:r>
              <a:rPr lang="en-US" sz="1800" dirty="0" smtClean="0"/>
              <a:t> User Group</a:t>
            </a:r>
          </a:p>
          <a:p>
            <a:pPr marL="457200" indent="-457200">
              <a:buFont typeface="+mj-lt"/>
              <a:buAutoNum type="arabicPeriod"/>
            </a:pPr>
            <a:r>
              <a:rPr lang="en-US" sz="1800" dirty="0" err="1" smtClean="0"/>
              <a:t>SurgiNet</a:t>
            </a:r>
            <a:r>
              <a:rPr lang="en-US" sz="1800" dirty="0" smtClean="0"/>
              <a:t> User Group</a:t>
            </a:r>
          </a:p>
          <a:p>
            <a:pPr marL="457200" indent="-457200">
              <a:buFont typeface="+mj-lt"/>
              <a:buAutoNum type="arabicPeriod"/>
            </a:pPr>
            <a:r>
              <a:rPr lang="en-US" sz="1800" dirty="0" smtClean="0"/>
              <a:t>Information Technical Team (ITT)</a:t>
            </a:r>
          </a:p>
          <a:p>
            <a:pPr marL="457200" indent="-457200">
              <a:buFont typeface="+mj-lt"/>
              <a:buAutoNum type="arabicPeriod"/>
            </a:pPr>
            <a:r>
              <a:rPr lang="en-US" sz="1800" dirty="0" smtClean="0"/>
              <a:t>Clinical Regional User Group</a:t>
            </a:r>
          </a:p>
          <a:p>
            <a:pPr marL="457200" indent="-457200">
              <a:buFont typeface="+mj-lt"/>
              <a:buAutoNum type="arabicPeriod"/>
            </a:pPr>
            <a:r>
              <a:rPr lang="en-US" sz="1800" dirty="0" smtClean="0"/>
              <a:t>Privacy Offers Regional User Group </a:t>
            </a:r>
          </a:p>
          <a:p>
            <a:pPr marL="514350" indent="-514350">
              <a:buFont typeface="+mj-lt"/>
              <a:buAutoNum type="arabicPeriod"/>
            </a:pPr>
            <a:endParaRPr lang="en-US" sz="1800" dirty="0"/>
          </a:p>
        </p:txBody>
      </p:sp>
      <p:sp>
        <p:nvSpPr>
          <p:cNvPr id="6" name="Rectangle 5"/>
          <p:cNvSpPr/>
          <p:nvPr/>
        </p:nvSpPr>
        <p:spPr>
          <a:xfrm>
            <a:off x="457200" y="5181600"/>
            <a:ext cx="8305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We will bring recommendations for consideration to an upcoming Integrated Care Committee once the rest of the Local ePractice groups are known</a:t>
            </a:r>
            <a:endParaRPr lang="en-US" b="1" dirty="0"/>
          </a:p>
        </p:txBody>
      </p:sp>
    </p:spTree>
    <p:extLst>
      <p:ext uri="{BB962C8B-B14F-4D97-AF65-F5344CB8AC3E}">
        <p14:creationId xmlns:p14="http://schemas.microsoft.com/office/powerpoint/2010/main" val="33367244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status of Optimization as of March 6th, 2015</a:t>
            </a:r>
            <a:endParaRPr lang="en-US" dirty="0"/>
          </a:p>
        </p:txBody>
      </p:sp>
      <p:sp>
        <p:nvSpPr>
          <p:cNvPr id="3" name="Content Placeholder 2"/>
          <p:cNvSpPr>
            <a:spLocks noGrp="1"/>
          </p:cNvSpPr>
          <p:nvPr>
            <p:ph idx="1"/>
          </p:nvPr>
        </p:nvSpPr>
        <p:spPr/>
        <p:txBody>
          <a:bodyPr/>
          <a:lstStyle/>
          <a:p>
            <a:r>
              <a:rPr lang="en-US" dirty="0" smtClean="0"/>
              <a:t>Optimization has been socialized and endorsed across 11 hospitals</a:t>
            </a:r>
          </a:p>
          <a:p>
            <a:pPr marL="0" indent="0">
              <a:buNone/>
            </a:pPr>
            <a:endParaRPr lang="en-US" dirty="0" smtClean="0"/>
          </a:p>
          <a:p>
            <a:r>
              <a:rPr lang="en-US" dirty="0" smtClean="0"/>
              <a:t>Dollars should be approved in the March/April timeframe in order to kick the projects off </a:t>
            </a:r>
            <a:endParaRPr lang="en-US" dirty="0"/>
          </a:p>
        </p:txBody>
      </p:sp>
    </p:spTree>
    <p:extLst>
      <p:ext uri="{BB962C8B-B14F-4D97-AF65-F5344CB8AC3E}">
        <p14:creationId xmlns:p14="http://schemas.microsoft.com/office/powerpoint/2010/main" val="2608607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about Clinical Documentation? </a:t>
            </a:r>
            <a:endParaRPr lang="en-US" sz="3200" dirty="0"/>
          </a:p>
        </p:txBody>
      </p:sp>
      <p:sp>
        <p:nvSpPr>
          <p:cNvPr id="3" name="Content Placeholder 2"/>
          <p:cNvSpPr>
            <a:spLocks noGrp="1"/>
          </p:cNvSpPr>
          <p:nvPr>
            <p:ph idx="1"/>
          </p:nvPr>
        </p:nvSpPr>
        <p:spPr>
          <a:xfrm>
            <a:off x="0" y="1066800"/>
            <a:ext cx="8991600" cy="5257800"/>
          </a:xfrm>
        </p:spPr>
        <p:txBody>
          <a:bodyPr/>
          <a:lstStyle/>
          <a:p>
            <a:r>
              <a:rPr lang="en-US" sz="1800" b="0" dirty="0"/>
              <a:t>It is important to note that many of the issues that clinicians are facing today are a result of a hybrid </a:t>
            </a:r>
            <a:r>
              <a:rPr lang="en-US" sz="1800" b="0" dirty="0" smtClean="0"/>
              <a:t>chart.</a:t>
            </a:r>
          </a:p>
          <a:p>
            <a:r>
              <a:rPr lang="en-US" sz="1800" b="0" dirty="0" smtClean="0"/>
              <a:t>To </a:t>
            </a:r>
            <a:r>
              <a:rPr lang="en-US" sz="1800" b="0" dirty="0"/>
              <a:t>gain the full benefits of an E.H.R, Clinical Documentation is needed.  </a:t>
            </a:r>
            <a:endParaRPr lang="en-US" sz="1800" dirty="0" smtClean="0"/>
          </a:p>
          <a:p>
            <a:r>
              <a:rPr lang="en-US" sz="1800" b="0" dirty="0" smtClean="0"/>
              <a:t>There </a:t>
            </a:r>
            <a:r>
              <a:rPr lang="en-US" sz="1800" b="0" dirty="0"/>
              <a:t>is a greater pressing need however to improve what exists </a:t>
            </a:r>
            <a:r>
              <a:rPr lang="en-US" sz="1800" b="0" dirty="0" smtClean="0"/>
              <a:t>today as expressed by all hospitals, </a:t>
            </a:r>
            <a:r>
              <a:rPr lang="en-US" sz="1800" b="0" dirty="0"/>
              <a:t>thus the Optimization project </a:t>
            </a:r>
            <a:r>
              <a:rPr lang="en-US" sz="1800" b="0" dirty="0" smtClean="0"/>
              <a:t>is kicking off with a focus on meds, med rec, alerts, discharge and transitions in care (encounter strategy).</a:t>
            </a:r>
            <a:endParaRPr lang="en-US" sz="1800" b="0" dirty="0"/>
          </a:p>
          <a:p>
            <a:r>
              <a:rPr lang="en-US" sz="1800" b="0" dirty="0"/>
              <a:t>The risk that must be mitigated by careful planning </a:t>
            </a:r>
            <a:r>
              <a:rPr lang="en-US" sz="1800" b="0" dirty="0" smtClean="0"/>
              <a:t>is to make sure we don’t remain in the Optimization </a:t>
            </a:r>
            <a:r>
              <a:rPr lang="en-US" sz="1800" b="0" dirty="0"/>
              <a:t>phase for too long so </a:t>
            </a:r>
            <a:r>
              <a:rPr lang="en-US" sz="1800" b="0" dirty="0" smtClean="0"/>
              <a:t>we can actually achieve the benefits of an integrated E.H.R by rolling out </a:t>
            </a:r>
            <a:r>
              <a:rPr lang="en-US" sz="1800" b="0" dirty="0" err="1" smtClean="0"/>
              <a:t>Clin</a:t>
            </a:r>
            <a:r>
              <a:rPr lang="en-US" sz="1800" b="0" dirty="0" smtClean="0"/>
              <a:t> Doc. </a:t>
            </a:r>
          </a:p>
          <a:p>
            <a:r>
              <a:rPr lang="en-US" sz="1800" b="0" dirty="0" smtClean="0"/>
              <a:t>The other risk that must be managed is the ongoing request for clinical documentation tools to be implemented now. The way in which we document will fundamentally change in ways that have yet not been discussed/explored.  </a:t>
            </a:r>
          </a:p>
          <a:p>
            <a:r>
              <a:rPr lang="en-US" sz="1800" b="0" dirty="0" smtClean="0"/>
              <a:t>In the absence of a Clinical Documentation strategy (e.g. what tools to use, how to standardize, how data is used/shared etc.) caution must be used in terms of what </a:t>
            </a:r>
            <a:r>
              <a:rPr lang="en-US" sz="1800" b="0" dirty="0" err="1"/>
              <a:t>C</a:t>
            </a:r>
            <a:r>
              <a:rPr lang="en-US" sz="1800" b="0" dirty="0" err="1" smtClean="0"/>
              <a:t>lin</a:t>
            </a:r>
            <a:r>
              <a:rPr lang="en-US" sz="1800" b="0" dirty="0" smtClean="0"/>
              <a:t> Doc tools/workflow we want to design and build now, and the work that our scarce resources focus on.  </a:t>
            </a:r>
            <a:endParaRPr lang="en-US" sz="1800" dirty="0"/>
          </a:p>
        </p:txBody>
      </p:sp>
    </p:spTree>
    <p:extLst>
      <p:ext uri="{BB962C8B-B14F-4D97-AF65-F5344CB8AC3E}">
        <p14:creationId xmlns:p14="http://schemas.microsoft.com/office/powerpoint/2010/main" val="779419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Thank You and Questions</a:t>
            </a:r>
            <a:endParaRPr lang="en-US" dirty="0"/>
          </a:p>
        </p:txBody>
      </p:sp>
      <p:sp>
        <p:nvSpPr>
          <p:cNvPr id="7171" name="Rectangle 3"/>
          <p:cNvSpPr>
            <a:spLocks noGrp="1" noChangeArrowheads="1"/>
          </p:cNvSpPr>
          <p:nvPr>
            <p:ph type="body" idx="1"/>
          </p:nvPr>
        </p:nvSpPr>
        <p:spPr>
          <a:xfrm>
            <a:off x="76200" y="1113655"/>
            <a:ext cx="8915400" cy="5015683"/>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Contacts</a:t>
            </a:r>
          </a:p>
          <a:p>
            <a:r>
              <a:rPr lang="en-US" dirty="0" smtClean="0">
                <a:solidFill>
                  <a:schemeClr val="accent2"/>
                </a:solidFill>
              </a:rPr>
              <a:t>Donna.Simpson@lhsc.on.ca </a:t>
            </a:r>
            <a:r>
              <a:rPr lang="en-US" dirty="0"/>
              <a:t>519.685.8500 Ext 75329</a:t>
            </a:r>
          </a:p>
          <a:p>
            <a:r>
              <a:rPr lang="en-US" dirty="0" smtClean="0">
                <a:solidFill>
                  <a:schemeClr val="accent2"/>
                </a:solidFill>
              </a:rPr>
              <a:t>Janet.DeCloet@sjhc.london.on.ca </a:t>
            </a:r>
            <a:r>
              <a:rPr lang="en-US" dirty="0" smtClean="0"/>
              <a:t>519.646.6100 </a:t>
            </a:r>
            <a:r>
              <a:rPr lang="en-US" dirty="0"/>
              <a:t>Ext 64342</a:t>
            </a:r>
            <a:endParaRPr lang="en-US" dirty="0" smtClean="0">
              <a:solidFill>
                <a:schemeClr val="accent2"/>
              </a:solidFill>
            </a:endParaRPr>
          </a:p>
          <a:p>
            <a:r>
              <a:rPr lang="en-US" dirty="0" smtClean="0">
                <a:solidFill>
                  <a:schemeClr val="accent2"/>
                </a:solidFill>
              </a:rPr>
              <a:t>Emily.OSullivan@lhsc.on.ca </a:t>
            </a:r>
            <a:r>
              <a:rPr lang="en-US" dirty="0"/>
              <a:t>519.685.8500 Ext 35223</a:t>
            </a:r>
            <a:endParaRPr lang="en-US" dirty="0" smtClean="0">
              <a:solidFill>
                <a:schemeClr val="accent2"/>
              </a:solidFill>
            </a:endParaRPr>
          </a:p>
          <a:p>
            <a:pPr marL="0" indent="0">
              <a:buNone/>
            </a:pPr>
            <a:endParaRPr lang="en-US" dirty="0" smtClean="0">
              <a:solidFill>
                <a:schemeClr val="accent2"/>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1219199"/>
            <a:ext cx="4267201" cy="254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383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886200" cy="609600"/>
          </a:xfrm>
        </p:spPr>
        <p:txBody>
          <a:bodyPr/>
          <a:lstStyle/>
          <a:p>
            <a:r>
              <a:rPr lang="en-US" dirty="0" smtClean="0"/>
              <a:t>The Renal EMR</a:t>
            </a:r>
            <a:endParaRPr lang="en-US" dirty="0"/>
          </a:p>
        </p:txBody>
      </p:sp>
      <p:sp>
        <p:nvSpPr>
          <p:cNvPr id="3" name="Content Placeholder 2"/>
          <p:cNvSpPr>
            <a:spLocks noGrp="1"/>
          </p:cNvSpPr>
          <p:nvPr>
            <p:ph idx="1"/>
          </p:nvPr>
        </p:nvSpPr>
        <p:spPr>
          <a:xfrm>
            <a:off x="533400" y="1371600"/>
            <a:ext cx="7967662" cy="4267200"/>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pPr marL="0" indent="0">
              <a:buNone/>
            </a:pPr>
            <a:endParaRPr lang="en-US" dirty="0" smtClean="0"/>
          </a:p>
          <a:p>
            <a:r>
              <a:rPr lang="en-US" sz="2400" dirty="0"/>
              <a:t>started </a:t>
            </a:r>
            <a:r>
              <a:rPr lang="en-US" sz="2400" dirty="0" smtClean="0"/>
              <a:t>2011 with a staged approach </a:t>
            </a:r>
          </a:p>
          <a:p>
            <a:pPr lvl="1"/>
            <a:r>
              <a:rPr lang="en-US" sz="2400" dirty="0" smtClean="0"/>
              <a:t>timeline </a:t>
            </a:r>
            <a:r>
              <a:rPr lang="en-US" sz="2400" dirty="0"/>
              <a:t>of 6 months</a:t>
            </a:r>
          </a:p>
          <a:p>
            <a:pPr lvl="1"/>
            <a:r>
              <a:rPr lang="en-US" sz="2400" dirty="0"/>
              <a:t>a</a:t>
            </a:r>
            <a:r>
              <a:rPr lang="en-US" sz="2400" dirty="0" smtClean="0"/>
              <a:t>dvanced </a:t>
            </a:r>
            <a:r>
              <a:rPr lang="en-US" sz="2400" dirty="0"/>
              <a:t>clinical notes, </a:t>
            </a:r>
            <a:r>
              <a:rPr lang="en-US" sz="2400" dirty="0" smtClean="0"/>
              <a:t>power forms, power notes</a:t>
            </a:r>
            <a:endParaRPr lang="en-US" sz="2400" dirty="0"/>
          </a:p>
          <a:p>
            <a:endParaRPr lang="en-US" sz="2400" dirty="0" smtClean="0"/>
          </a:p>
          <a:p>
            <a:r>
              <a:rPr lang="en-US" sz="2400" dirty="0" smtClean="0"/>
              <a:t>started </a:t>
            </a:r>
            <a:r>
              <a:rPr lang="en-US" sz="2400" dirty="0"/>
              <a:t>in Ambulatory/Outpatient </a:t>
            </a:r>
            <a:r>
              <a:rPr lang="en-US" sz="2400" dirty="0" smtClean="0"/>
              <a:t>Clinics</a:t>
            </a:r>
          </a:p>
          <a:p>
            <a:endParaRPr lang="en-US" sz="2400" dirty="0"/>
          </a:p>
          <a:p>
            <a:r>
              <a:rPr lang="en-US" sz="2400" dirty="0"/>
              <a:t>w</a:t>
            </a:r>
            <a:r>
              <a:rPr lang="en-US" sz="2400" dirty="0" smtClean="0"/>
              <a:t>ith plan to progress to Home </a:t>
            </a:r>
            <a:r>
              <a:rPr lang="en-US" sz="2400" dirty="0"/>
              <a:t>H</a:t>
            </a:r>
            <a:r>
              <a:rPr lang="en-US" sz="2400" dirty="0" smtClean="0"/>
              <a:t>emo/PD units</a:t>
            </a:r>
          </a:p>
          <a:p>
            <a:endParaRPr lang="en-US" sz="2400" dirty="0"/>
          </a:p>
          <a:p>
            <a:r>
              <a:rPr lang="en-US" sz="2400" dirty="0"/>
              <a:t>l</a:t>
            </a:r>
            <a:r>
              <a:rPr lang="en-US" sz="2400" dirty="0" smtClean="0"/>
              <a:t>astly to dialysis units</a:t>
            </a:r>
          </a:p>
          <a:p>
            <a:pPr lvl="1"/>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949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609600"/>
          </a:xfrm>
        </p:spPr>
        <p:txBody>
          <a:bodyPr/>
          <a:lstStyle/>
          <a:p>
            <a:r>
              <a:rPr lang="en-US" dirty="0"/>
              <a:t>Renal EMR Training </a:t>
            </a:r>
            <a:r>
              <a:rPr lang="en-US" dirty="0" smtClean="0"/>
              <a:t>and Preparation</a:t>
            </a:r>
            <a:endParaRPr lang="en-US" dirty="0"/>
          </a:p>
        </p:txBody>
      </p:sp>
      <p:sp>
        <p:nvSpPr>
          <p:cNvPr id="3" name="Content Placeholder 2"/>
          <p:cNvSpPr>
            <a:spLocks noGrp="1"/>
          </p:cNvSpPr>
          <p:nvPr>
            <p:ph idx="1"/>
          </p:nvPr>
        </p:nvSpPr>
        <p:spPr>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r>
              <a:rPr lang="en-US" sz="2400" dirty="0"/>
              <a:t>o</a:t>
            </a:r>
            <a:r>
              <a:rPr lang="en-US" sz="2400" dirty="0" smtClean="0"/>
              <a:t>ne to one training with MDs in clinics</a:t>
            </a:r>
          </a:p>
          <a:p>
            <a:endParaRPr lang="en-US" sz="2400" dirty="0" smtClean="0"/>
          </a:p>
          <a:p>
            <a:r>
              <a:rPr lang="en-US" sz="2400" dirty="0" smtClean="0"/>
              <a:t>RNs 4 hrs classroom session </a:t>
            </a:r>
          </a:p>
          <a:p>
            <a:pPr marL="0" indent="0">
              <a:buNone/>
            </a:pPr>
            <a:endParaRPr lang="en-US" sz="2400" dirty="0" smtClean="0"/>
          </a:p>
          <a:p>
            <a:r>
              <a:rPr lang="en-US" sz="2400" dirty="0" smtClean="0"/>
              <a:t>2 </a:t>
            </a:r>
            <a:r>
              <a:rPr lang="en-US" sz="2400" dirty="0"/>
              <a:t>months go live support</a:t>
            </a:r>
          </a:p>
          <a:p>
            <a:endParaRPr lang="en-US" sz="2400" dirty="0" smtClean="0"/>
          </a:p>
          <a:p>
            <a:r>
              <a:rPr lang="en-US" sz="2400" dirty="0"/>
              <a:t>d</a:t>
            </a:r>
            <a:r>
              <a:rPr lang="en-US" sz="2400" dirty="0" smtClean="0"/>
              <a:t>edicated subject matter expert</a:t>
            </a:r>
          </a:p>
          <a:p>
            <a:endParaRPr lang="en-US" sz="2400" dirty="0"/>
          </a:p>
          <a:p>
            <a:r>
              <a:rPr lang="en-US" sz="2400" dirty="0"/>
              <a:t>b</a:t>
            </a:r>
            <a:r>
              <a:rPr lang="en-US" sz="2400" dirty="0" smtClean="0"/>
              <a:t>ack-entry of patient information </a:t>
            </a:r>
          </a:p>
          <a:p>
            <a:pPr lvl="2"/>
            <a:r>
              <a:rPr lang="en-US" sz="2400" dirty="0" smtClean="0"/>
              <a:t>Hemodialysis prescriptions, allergies, meds</a:t>
            </a:r>
            <a:endParaRPr lang="en-US" sz="2400" dirty="0"/>
          </a:p>
        </p:txBody>
      </p:sp>
    </p:spTree>
    <p:extLst>
      <p:ext uri="{BB962C8B-B14F-4D97-AF65-F5344CB8AC3E}">
        <p14:creationId xmlns:p14="http://schemas.microsoft.com/office/powerpoint/2010/main" val="1209676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869950"/>
          </a:xfrm>
        </p:spPr>
        <p:txBody>
          <a:bodyPr/>
          <a:lstStyle/>
          <a:p>
            <a:pPr algn="ctr"/>
            <a:r>
              <a:rPr lang="en-US" dirty="0"/>
              <a:t>Transition to Hugo </a:t>
            </a:r>
          </a:p>
        </p:txBody>
      </p:sp>
      <p:sp>
        <p:nvSpPr>
          <p:cNvPr id="3" name="Content Placeholder 2"/>
          <p:cNvSpPr>
            <a:spLocks noGrp="1"/>
          </p:cNvSpPr>
          <p:nvPr>
            <p:ph idx="1"/>
          </p:nvPr>
        </p:nvSpPr>
        <p:spPr>
          <a:xfrm>
            <a:off x="304800" y="1219200"/>
            <a:ext cx="8458200" cy="4648200"/>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r>
              <a:rPr lang="en-US" sz="2400" dirty="0" smtClean="0"/>
              <a:t>Maintain EMR Project team: (Sept 2013)</a:t>
            </a:r>
          </a:p>
          <a:p>
            <a:pPr lvl="1"/>
            <a:r>
              <a:rPr lang="en-US" sz="2400" dirty="0" smtClean="0"/>
              <a:t>Gavin Giles, PM, Kim Sargent, Donna Simpson</a:t>
            </a:r>
          </a:p>
          <a:p>
            <a:pPr marL="0" indent="0">
              <a:buNone/>
            </a:pPr>
            <a:endParaRPr lang="en-US" sz="2400" dirty="0" smtClean="0"/>
          </a:p>
          <a:p>
            <a:r>
              <a:rPr lang="en-US" sz="2400" dirty="0"/>
              <a:t>Renal-Hugo transition group meetings </a:t>
            </a:r>
          </a:p>
          <a:p>
            <a:pPr lvl="1"/>
            <a:r>
              <a:rPr lang="en-US" sz="2400" dirty="0"/>
              <a:t>f</a:t>
            </a:r>
            <a:r>
              <a:rPr lang="en-US" sz="2400" dirty="0" smtClean="0"/>
              <a:t>ront-line staff </a:t>
            </a:r>
          </a:p>
          <a:p>
            <a:pPr lvl="1"/>
            <a:r>
              <a:rPr lang="en-US" sz="2400" dirty="0" smtClean="0"/>
              <a:t>Hugo demos</a:t>
            </a:r>
          </a:p>
          <a:p>
            <a:pPr lvl="1"/>
            <a:r>
              <a:rPr lang="en-US" sz="2400" dirty="0" smtClean="0"/>
              <a:t>met with each monthly </a:t>
            </a:r>
          </a:p>
          <a:p>
            <a:pPr lvl="1"/>
            <a:r>
              <a:rPr lang="en-US" sz="2400" dirty="0" smtClean="0"/>
              <a:t>workflow </a:t>
            </a:r>
            <a:r>
              <a:rPr lang="en-US" sz="2400" dirty="0"/>
              <a:t>review</a:t>
            </a:r>
          </a:p>
          <a:p>
            <a:endParaRPr lang="en-US" sz="2400" dirty="0" smtClean="0"/>
          </a:p>
          <a:p>
            <a:r>
              <a:rPr lang="en-US" sz="2400" dirty="0" smtClean="0"/>
              <a:t>Renal </a:t>
            </a:r>
            <a:r>
              <a:rPr lang="en-US" sz="2400" dirty="0"/>
              <a:t>EMR Subject Matter Expert/Super User </a:t>
            </a:r>
            <a:r>
              <a:rPr lang="en-US" sz="2400" dirty="0" smtClean="0"/>
              <a:t>Group</a:t>
            </a:r>
          </a:p>
          <a:p>
            <a:pPr lvl="1"/>
            <a:r>
              <a:rPr lang="en-US" sz="2400" dirty="0" smtClean="0"/>
              <a:t>weekly meetings for issue identification and trouble shooting</a:t>
            </a:r>
          </a:p>
          <a:p>
            <a:pPr marL="0" indent="0">
              <a:buNone/>
            </a:pPr>
            <a:r>
              <a:rPr lang="en-US" dirty="0" smtClean="0"/>
              <a:t>	</a:t>
            </a:r>
          </a:p>
          <a:p>
            <a:endParaRPr lang="en-US" dirty="0"/>
          </a:p>
        </p:txBody>
      </p:sp>
    </p:spTree>
    <p:extLst>
      <p:ext uri="{BB962C8B-B14F-4D97-AF65-F5344CB8AC3E}">
        <p14:creationId xmlns:p14="http://schemas.microsoft.com/office/powerpoint/2010/main" val="1778827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799"/>
            <a:ext cx="8763000" cy="685801"/>
          </a:xfrm>
        </p:spPr>
        <p:txBody>
          <a:bodyPr>
            <a:scene3d>
              <a:camera prst="orthographicFront"/>
              <a:lightRig rig="threePt" dir="t"/>
            </a:scene3d>
            <a:sp3d contourW="12700">
              <a:contourClr>
                <a:schemeClr val="bg1"/>
              </a:contourClr>
            </a:sp3d>
          </a:bodyPr>
          <a:lstStyle/>
          <a:p>
            <a:pPr algn="ctr"/>
            <a:r>
              <a:rPr lang="en-US" dirty="0" smtClean="0"/>
              <a:t>Transition to Hugo </a:t>
            </a:r>
            <a:endParaRPr lang="en-US" dirty="0"/>
          </a:p>
        </p:txBody>
      </p:sp>
      <p:sp>
        <p:nvSpPr>
          <p:cNvPr id="3" name="Content Placeholder 2"/>
          <p:cNvSpPr>
            <a:spLocks noGrp="1"/>
          </p:cNvSpPr>
          <p:nvPr>
            <p:ph idx="1"/>
          </p:nvPr>
        </p:nvSpPr>
        <p:spPr>
          <a:xfrm>
            <a:off x="304800" y="1066800"/>
            <a:ext cx="8534400" cy="5105400"/>
          </a:xfrm>
          <a:noFill/>
          <a:ln>
            <a:noFill/>
          </a:ln>
        </p:spPr>
        <p:style>
          <a:lnRef idx="1">
            <a:schemeClr val="accent5"/>
          </a:lnRef>
          <a:fillRef idx="2">
            <a:schemeClr val="accent5"/>
          </a:fillRef>
          <a:effectRef idx="1">
            <a:schemeClr val="accent5"/>
          </a:effectRef>
          <a:fontRef idx="minor">
            <a:schemeClr val="dk1"/>
          </a:fontRef>
        </p:style>
        <p:txBody>
          <a:bodyPr>
            <a:scene3d>
              <a:camera prst="orthographicFront"/>
              <a:lightRig rig="threePt" dir="t"/>
            </a:scene3d>
            <a:sp3d contourW="12700">
              <a:contourClr>
                <a:schemeClr val="bg1"/>
              </a:contourClr>
            </a:sp3d>
          </a:bodyPr>
          <a:lstStyle/>
          <a:p>
            <a:pPr marL="0" indent="0">
              <a:buNone/>
            </a:pPr>
            <a:endParaRPr lang="en-US" dirty="0" smtClean="0"/>
          </a:p>
          <a:p>
            <a:r>
              <a:rPr lang="en-US" sz="2400" dirty="0" smtClean="0"/>
              <a:t>challenges with encounters</a:t>
            </a:r>
          </a:p>
          <a:p>
            <a:pPr lvl="1"/>
            <a:r>
              <a:rPr lang="en-US" sz="2400" dirty="0"/>
              <a:t>i</a:t>
            </a:r>
            <a:r>
              <a:rPr lang="en-US" sz="2400" dirty="0" smtClean="0"/>
              <a:t>npatient and outpatient </a:t>
            </a:r>
          </a:p>
          <a:p>
            <a:pPr marL="457200" lvl="1" indent="0">
              <a:buNone/>
            </a:pPr>
            <a:endParaRPr lang="en-US" sz="2400" dirty="0" smtClean="0"/>
          </a:p>
          <a:p>
            <a:r>
              <a:rPr lang="en-US" sz="2400" dirty="0"/>
              <a:t>c</a:t>
            </a:r>
            <a:r>
              <a:rPr lang="en-US" sz="2400" dirty="0" smtClean="0"/>
              <a:t>hallenges with recurrent medications and frequent visits</a:t>
            </a:r>
          </a:p>
          <a:p>
            <a:pPr lvl="1"/>
            <a:r>
              <a:rPr lang="en-US" sz="2400" dirty="0" smtClean="0"/>
              <a:t>Prescriptions “on Dialysis”</a:t>
            </a:r>
          </a:p>
          <a:p>
            <a:pPr lvl="1"/>
            <a:r>
              <a:rPr lang="en-US" sz="2400" dirty="0" smtClean="0"/>
              <a:t>Nephro folders</a:t>
            </a:r>
          </a:p>
          <a:p>
            <a:pPr marL="0" indent="0">
              <a:buNone/>
            </a:pPr>
            <a:endParaRPr lang="en-US" sz="2400" dirty="0" smtClean="0"/>
          </a:p>
          <a:p>
            <a:r>
              <a:rPr lang="en-US" sz="2400" dirty="0" smtClean="0"/>
              <a:t>training/retraining</a:t>
            </a:r>
          </a:p>
          <a:p>
            <a:pPr lvl="1"/>
            <a:r>
              <a:rPr lang="en-US" sz="2400" dirty="0" smtClean="0"/>
              <a:t>Clinical educators</a:t>
            </a:r>
          </a:p>
          <a:p>
            <a:pPr lvl="1"/>
            <a:r>
              <a:rPr lang="en-US" sz="2400" dirty="0" smtClean="0"/>
              <a:t>Tips and tricks document</a:t>
            </a:r>
          </a:p>
          <a:p>
            <a:endParaRPr lang="en-US" dirty="0"/>
          </a:p>
          <a:p>
            <a:pPr marL="0" indent="0">
              <a:buNone/>
            </a:pPr>
            <a:endParaRPr lang="en-US" dirty="0"/>
          </a:p>
        </p:txBody>
      </p:sp>
    </p:spTree>
    <p:extLst>
      <p:ext uri="{BB962C8B-B14F-4D97-AF65-F5344CB8AC3E}">
        <p14:creationId xmlns:p14="http://schemas.microsoft.com/office/powerpoint/2010/main" val="1477580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641349"/>
          </a:xfrm>
        </p:spPr>
        <p:txBody>
          <a:bodyPr/>
          <a:lstStyle/>
          <a:p>
            <a:r>
              <a:rPr lang="en-US" dirty="0"/>
              <a:t>Transition to Hugo </a:t>
            </a: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2918" r="52452"/>
          <a:stretch/>
        </p:blipFill>
        <p:spPr>
          <a:xfrm>
            <a:off x="1219200" y="1447800"/>
            <a:ext cx="6477000" cy="4343400"/>
          </a:xfrm>
          <a:prstGeom prst="rect">
            <a:avLst/>
          </a:prstGeom>
        </p:spPr>
      </p:pic>
      <p:sp>
        <p:nvSpPr>
          <p:cNvPr id="5" name="Oval 4"/>
          <p:cNvSpPr/>
          <p:nvPr/>
        </p:nvSpPr>
        <p:spPr bwMode="auto">
          <a:xfrm>
            <a:off x="1600200" y="2362200"/>
            <a:ext cx="2057400" cy="533400"/>
          </a:xfrm>
          <a:prstGeom prst="ellipse">
            <a:avLst/>
          </a:prstGeom>
          <a:no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45315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685801"/>
          </a:xfrm>
        </p:spPr>
        <p:txBody>
          <a:bodyPr/>
          <a:lstStyle/>
          <a:p>
            <a:r>
              <a:rPr lang="en-US" dirty="0"/>
              <a:t>Transition to Hugo </a:t>
            </a:r>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652242"/>
            <a:ext cx="8750657" cy="3681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78797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fynJzjt_qEKUmqghDzMjnQ"/>
</p:tagLst>
</file>

<file path=ppt/theme/theme1.xml><?xml version="1.0" encoding="utf-8"?>
<a:theme xmlns:a="http://schemas.openxmlformats.org/drawingml/2006/main" name="Project Leadership Centre v2">
  <a:themeElements>
    <a:clrScheme name="Project Leadership Centre 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ct Leadership Centre v2">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Leadership Centre v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ct Leadership Centre 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ct Leadership Centre v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ct Leadership Centre v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ct Leadership Centre 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ct Leadership Centre 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ct Leadership Centre 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Leadership Centre v2</Template>
  <TotalTime>85</TotalTime>
  <Words>2497</Words>
  <Application>Microsoft Office PowerPoint</Application>
  <PresentationFormat>On-screen Show (4:3)</PresentationFormat>
  <Paragraphs>702</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Project Leadership Centre v2</vt:lpstr>
      <vt:lpstr>Success, Sustainability, Strategies, and the Future of our EHR </vt:lpstr>
      <vt:lpstr>Nephrology’s Journey to Success </vt:lpstr>
      <vt:lpstr>the journey begins…..</vt:lpstr>
      <vt:lpstr>The Renal EMR</vt:lpstr>
      <vt:lpstr>Renal EMR Training and Preparation</vt:lpstr>
      <vt:lpstr>Transition to Hugo </vt:lpstr>
      <vt:lpstr>Transition to Hugo </vt:lpstr>
      <vt:lpstr>Transition to Hugo </vt:lpstr>
      <vt:lpstr>Transition to Hugo </vt:lpstr>
      <vt:lpstr>Post Hugo </vt:lpstr>
      <vt:lpstr>Nephrology IT User Group</vt:lpstr>
      <vt:lpstr>Nephrology IT User Group</vt:lpstr>
      <vt:lpstr>Ongoing Success….</vt:lpstr>
      <vt:lpstr>Sustainablity </vt:lpstr>
      <vt:lpstr>Strategies and Optimization for the Future </vt:lpstr>
      <vt:lpstr>Background</vt:lpstr>
      <vt:lpstr>Optimization Project Goals </vt:lpstr>
      <vt:lpstr>The project goals were used to create prioritization criteria to drive the selection of projects to be considered in Optimization</vt:lpstr>
      <vt:lpstr>Extensive stakeholder consultation took place using various means to understand the biggest challenges facing end users today </vt:lpstr>
      <vt:lpstr>Hundreds of front line Providers &amp; Clinicians were engaged in order to identify the greatest patient safety issues and workflow challenges across all hospitals </vt:lpstr>
      <vt:lpstr>These inputs where then used to shape 113 potential projects that could be included in Optimization </vt:lpstr>
      <vt:lpstr>These potential project  were then grouped into similar applications or work streams, with a consolidated list of 32 potential projects as a result</vt:lpstr>
      <vt:lpstr>On December 18 2014, the Integrated Care Committee approved the following projects moving forward as the Optimization Projects </vt:lpstr>
      <vt:lpstr>The sub-projects within Optimization have a strong focus on medication management, medication reconciliation, transfers in care, improved provider workflow, and improvements to the needs of our learners. </vt:lpstr>
      <vt:lpstr>PowerPoint Presentation</vt:lpstr>
      <vt:lpstr>Post-HUGO e-Governance Structure</vt:lpstr>
      <vt:lpstr>Post-HUGO Governance Structure with role details</vt:lpstr>
      <vt:lpstr>The Local ePractice groups that are being formed will be key in having front-line Clinicians and Providers drive change to ensure that Practice is guiding technology</vt:lpstr>
      <vt:lpstr>As of March 6th 2015, the local e-Practice groups are still forming</vt:lpstr>
      <vt:lpstr>Local ePractice Groups</vt:lpstr>
      <vt:lpstr>There is a need to compare the Regional User Groups (RUG’s) membership and TOR to the Local ePractice groups to look for alignment opportunities and eliminate redundancies</vt:lpstr>
      <vt:lpstr>What is the status of Optimization as of March 6th, 2015</vt:lpstr>
      <vt:lpstr>What about Clinical Documentation? </vt:lpstr>
      <vt:lpstr>Thank You and Questions</vt:lpstr>
    </vt:vector>
  </TitlesOfParts>
  <Company>London Hospitals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LHSC &amp; SJHC</dc:creator>
  <cp:lastModifiedBy>Avey, Sharon</cp:lastModifiedBy>
  <cp:revision>20</cp:revision>
  <dcterms:created xsi:type="dcterms:W3CDTF">2009-03-04T19:09:58Z</dcterms:created>
  <dcterms:modified xsi:type="dcterms:W3CDTF">2015-03-04T20:31:51Z</dcterms:modified>
</cp:coreProperties>
</file>